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5" r:id="rId7"/>
    <p:sldId id="263" r:id="rId8"/>
    <p:sldId id="264" r:id="rId9"/>
    <p:sldId id="267" r:id="rId10"/>
    <p:sldId id="310" r:id="rId11"/>
    <p:sldId id="311" r:id="rId12"/>
    <p:sldId id="268" r:id="rId13"/>
    <p:sldId id="312" r:id="rId14"/>
    <p:sldId id="269" r:id="rId15"/>
    <p:sldId id="282" r:id="rId16"/>
    <p:sldId id="307" r:id="rId17"/>
    <p:sldId id="313" r:id="rId18"/>
    <p:sldId id="314" r:id="rId19"/>
    <p:sldId id="315" r:id="rId20"/>
    <p:sldId id="309" r:id="rId21"/>
  </p:sldIdLst>
  <p:sldSz cx="18288000" cy="10287000"/>
  <p:notesSz cx="6858000" cy="9144000"/>
  <p:embeddedFontLst>
    <p:embeddedFont>
      <p:font typeface="Tlab 돋움 미디움" panose="020B0600000101010101" charset="-127"/>
      <p:regular r:id="rId22"/>
    </p:embeddedFont>
    <p:embeddedFont>
      <p:font typeface="뚠뚠이" panose="020B0600000101010101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84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480" y="625871"/>
            <a:ext cx="16927040" cy="9035258"/>
            <a:chOff x="0" y="0"/>
            <a:chExt cx="126402652" cy="67470777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7325995"/>
            </a:xfrm>
            <a:custGeom>
              <a:avLst/>
              <a:gdLst/>
              <a:ahLst/>
              <a:cxnLst/>
              <a:rect l="l" t="t" r="r" b="b"/>
              <a:pathLst>
                <a:path w="126257871" h="67325995">
                  <a:moveTo>
                    <a:pt x="0" y="0"/>
                  </a:moveTo>
                  <a:lnTo>
                    <a:pt x="126257871" y="0"/>
                  </a:lnTo>
                  <a:lnTo>
                    <a:pt x="126257871" y="67325995"/>
                  </a:lnTo>
                  <a:lnTo>
                    <a:pt x="0" y="673259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7470778"/>
            </a:xfrm>
            <a:custGeom>
              <a:avLst/>
              <a:gdLst/>
              <a:ahLst/>
              <a:cxnLst/>
              <a:rect l="l" t="t" r="r" b="b"/>
              <a:pathLst>
                <a:path w="126402654" h="67470778">
                  <a:moveTo>
                    <a:pt x="126257869" y="67325999"/>
                  </a:moveTo>
                  <a:lnTo>
                    <a:pt x="126402654" y="67325999"/>
                  </a:lnTo>
                  <a:lnTo>
                    <a:pt x="126402654" y="67470778"/>
                  </a:lnTo>
                  <a:lnTo>
                    <a:pt x="126257869" y="67470778"/>
                  </a:lnTo>
                  <a:lnTo>
                    <a:pt x="126257869" y="6732599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7325999"/>
                  </a:lnTo>
                  <a:lnTo>
                    <a:pt x="0" y="67325999"/>
                  </a:lnTo>
                  <a:lnTo>
                    <a:pt x="0" y="144780"/>
                  </a:lnTo>
                  <a:close/>
                  <a:moveTo>
                    <a:pt x="0" y="67325999"/>
                  </a:moveTo>
                  <a:lnTo>
                    <a:pt x="144780" y="67325999"/>
                  </a:lnTo>
                  <a:lnTo>
                    <a:pt x="144780" y="67470778"/>
                  </a:lnTo>
                  <a:lnTo>
                    <a:pt x="0" y="67470778"/>
                  </a:lnTo>
                  <a:lnTo>
                    <a:pt x="0" y="6732599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7325999"/>
                  </a:lnTo>
                  <a:lnTo>
                    <a:pt x="126257869" y="67325999"/>
                  </a:lnTo>
                  <a:lnTo>
                    <a:pt x="126257869" y="144780"/>
                  </a:lnTo>
                  <a:close/>
                  <a:moveTo>
                    <a:pt x="144780" y="67325999"/>
                  </a:moveTo>
                  <a:lnTo>
                    <a:pt x="126257869" y="67325999"/>
                  </a:lnTo>
                  <a:lnTo>
                    <a:pt x="126257869" y="67470778"/>
                  </a:lnTo>
                  <a:lnTo>
                    <a:pt x="144780" y="67470778"/>
                  </a:lnTo>
                  <a:lnTo>
                    <a:pt x="144780" y="6732599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62092" y="6587643"/>
            <a:ext cx="7973317" cy="940520"/>
            <a:chOff x="0" y="0"/>
            <a:chExt cx="16440449" cy="193929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lnTo>
                    <a:pt x="16415049" y="956945"/>
                  </a:ln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grpFill/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8" name="TextBox 8"/>
          <p:cNvSpPr txBox="1"/>
          <p:nvPr/>
        </p:nvSpPr>
        <p:spPr>
          <a:xfrm>
            <a:off x="3000871" y="4215006"/>
            <a:ext cx="12286259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ko-KR" altLang="en-US" sz="12275" dirty="0">
                <a:solidFill>
                  <a:srgbClr val="000000"/>
                </a:solidFill>
                <a:ea typeface="뚠뚠이"/>
              </a:rPr>
              <a:t>이슈메이커</a:t>
            </a:r>
            <a:endParaRPr lang="en-US" sz="12275" dirty="0">
              <a:solidFill>
                <a:srgbClr val="000000"/>
              </a:solidFill>
              <a:ea typeface="뚠뚠이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35841" y="6772213"/>
            <a:ext cx="6625817" cy="51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 dirty="0" err="1">
                <a:solidFill>
                  <a:srgbClr val="000000"/>
                </a:solidFill>
                <a:ea typeface="Tlab 돋움 미디움"/>
              </a:rPr>
              <a:t>구인구직</a:t>
            </a:r>
            <a:r>
              <a:rPr lang="en-US" sz="3004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3004" dirty="0" err="1">
                <a:solidFill>
                  <a:srgbClr val="000000"/>
                </a:solidFill>
                <a:ea typeface="Tlab 돋움 미디움"/>
              </a:rPr>
              <a:t>사이트</a:t>
            </a:r>
            <a:endParaRPr lang="en-US" sz="3004" dirty="0">
              <a:solidFill>
                <a:srgbClr val="000000"/>
              </a:solidFill>
              <a:ea typeface="Tlab 돋움 미디움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0967" y="1243470"/>
            <a:ext cx="620290" cy="713722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rot="4836">
            <a:off x="680472" y="2535318"/>
            <a:ext cx="1692705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62B1DE-2767-A52A-E77A-0169B06BE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EB351AD-5965-0440-763B-EA4762B80523}"/>
              </a:ext>
            </a:extLst>
          </p:cNvPr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B84EC81-0B03-B445-09C7-AE06A58E7B5C}"/>
                </a:ext>
              </a:extLst>
            </p:cNvPr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53FFA11-FCC5-B66B-FB87-8F261A3AE600}"/>
                </a:ext>
              </a:extLst>
            </p:cNvPr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6C9017F-D33A-7244-088C-48E6F515D6B4}"/>
              </a:ext>
            </a:extLst>
          </p:cNvPr>
          <p:cNvGrpSpPr/>
          <p:nvPr/>
        </p:nvGrpSpPr>
        <p:grpSpPr>
          <a:xfrm>
            <a:off x="10202610" y="933450"/>
            <a:ext cx="6580440" cy="2034713"/>
            <a:chOff x="0" y="0"/>
            <a:chExt cx="8773920" cy="2712950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E3AD1D1-5E79-D2A9-D3CE-340310B97C35}"/>
                </a:ext>
              </a:extLst>
            </p:cNvPr>
            <p:cNvSpPr txBox="1"/>
            <p:nvPr/>
          </p:nvSpPr>
          <p:spPr>
            <a:xfrm>
              <a:off x="0" y="2051573"/>
              <a:ext cx="8773920" cy="661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ko-KR" altLang="en-US" sz="2900" dirty="0">
                  <a:solidFill>
                    <a:srgbClr val="000000"/>
                  </a:solidFill>
                  <a:ea typeface="Tlab 돋움 미디움"/>
                </a:rPr>
                <a:t>공고 작성</a:t>
              </a:r>
              <a:r>
                <a:rPr lang="en-US" sz="2900" dirty="0">
                  <a:solidFill>
                    <a:srgbClr val="000000"/>
                  </a:solidFill>
                  <a:ea typeface="Tlab 돋움 미디움"/>
                </a:rPr>
                <a:t>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0F78856-FAAC-29DF-CDC1-C5B6535C1430}"/>
                </a:ext>
              </a:extLst>
            </p:cNvPr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화면</a:t>
              </a:r>
              <a:r>
                <a:rPr lang="en-US" altLang="ko-KR" sz="6999" dirty="0">
                  <a:solidFill>
                    <a:srgbClr val="0D0D12"/>
                  </a:solidFill>
                  <a:ea typeface="뚠뚠이"/>
                </a:rPr>
                <a:t> /</a:t>
              </a: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 기능 </a:t>
              </a:r>
              <a:r>
                <a:rPr lang="en-US" altLang="ko-KR" sz="6999" dirty="0" err="1">
                  <a:solidFill>
                    <a:srgbClr val="0D0D12"/>
                  </a:solidFill>
                  <a:ea typeface="뚠뚠이"/>
                </a:rPr>
                <a:t>설계</a:t>
              </a:r>
              <a:endParaRPr lang="en-US" altLang="ko-KR" sz="6999" dirty="0">
                <a:solidFill>
                  <a:srgbClr val="0D0D12"/>
                </a:solidFill>
                <a:ea typeface="뚠뚠이"/>
              </a:endParaRP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4737A55-2C14-B662-652C-1BF4EBA5EF6C}"/>
              </a:ext>
            </a:extLst>
          </p:cNvPr>
          <p:cNvSpPr txBox="1"/>
          <p:nvPr/>
        </p:nvSpPr>
        <p:spPr>
          <a:xfrm>
            <a:off x="10202610" y="3318108"/>
            <a:ext cx="6192244" cy="37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구직정보 작성 가능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91F97F-7A0A-EBBA-7F61-9593A843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65527"/>
            <a:ext cx="6415542" cy="95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81AEA-C438-0CF1-DC6C-8B5146278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EA8576-1FDA-26C7-A361-D16B63E239F0}"/>
              </a:ext>
            </a:extLst>
          </p:cNvPr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5F68547-E18E-5226-0AC9-4FC24DE0D5B4}"/>
                </a:ext>
              </a:extLst>
            </p:cNvPr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6BD9FE1-84BC-894D-D6CA-0C9173D0481E}"/>
                </a:ext>
              </a:extLst>
            </p:cNvPr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9074A93-85F5-2B1F-C6C9-E562341867E0}"/>
              </a:ext>
            </a:extLst>
          </p:cNvPr>
          <p:cNvGrpSpPr/>
          <p:nvPr/>
        </p:nvGrpSpPr>
        <p:grpSpPr>
          <a:xfrm>
            <a:off x="10202610" y="933450"/>
            <a:ext cx="6580440" cy="2034713"/>
            <a:chOff x="0" y="0"/>
            <a:chExt cx="8773920" cy="2712950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3F27941-D874-28DA-2063-725B81B62EFF}"/>
                </a:ext>
              </a:extLst>
            </p:cNvPr>
            <p:cNvSpPr txBox="1"/>
            <p:nvPr/>
          </p:nvSpPr>
          <p:spPr>
            <a:xfrm>
              <a:off x="0" y="2051573"/>
              <a:ext cx="8773920" cy="661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 dirty="0" err="1">
                  <a:solidFill>
                    <a:srgbClr val="000000"/>
                  </a:solidFill>
                  <a:ea typeface="Tlab 돋움 미디움"/>
                </a:rPr>
                <a:t>기업</a:t>
              </a:r>
              <a:r>
                <a:rPr lang="en-US" sz="2900" dirty="0">
                  <a:solidFill>
                    <a:srgbClr val="000000"/>
                  </a:solidFill>
                  <a:ea typeface="Tlab 돋움 미디움"/>
                </a:rPr>
                <a:t> </a:t>
              </a:r>
              <a:r>
                <a:rPr lang="ko-KR" altLang="en-US" sz="2900" dirty="0">
                  <a:solidFill>
                    <a:srgbClr val="000000"/>
                  </a:solidFill>
                  <a:ea typeface="Tlab 돋움 미디움"/>
                </a:rPr>
                <a:t>정보 수정</a:t>
              </a:r>
              <a:r>
                <a:rPr lang="en-US" sz="2900" dirty="0">
                  <a:solidFill>
                    <a:srgbClr val="000000"/>
                  </a:solidFill>
                  <a:ea typeface="Tlab 돋움 미디움"/>
                </a:rPr>
                <a:t> 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846908E-83BE-30A7-5598-8760329DB00B}"/>
                </a:ext>
              </a:extLst>
            </p:cNvPr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화면</a:t>
              </a:r>
              <a:r>
                <a:rPr lang="en-US" altLang="ko-KR" sz="6999" dirty="0">
                  <a:solidFill>
                    <a:srgbClr val="0D0D12"/>
                  </a:solidFill>
                  <a:ea typeface="뚠뚠이"/>
                </a:rPr>
                <a:t> /</a:t>
              </a: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 기능 </a:t>
              </a:r>
              <a:r>
                <a:rPr lang="en-US" altLang="ko-KR" sz="6999" dirty="0" err="1">
                  <a:solidFill>
                    <a:srgbClr val="0D0D12"/>
                  </a:solidFill>
                  <a:ea typeface="뚠뚠이"/>
                </a:rPr>
                <a:t>설계</a:t>
              </a:r>
              <a:endParaRPr lang="en-US" altLang="ko-KR" sz="6999" dirty="0">
                <a:solidFill>
                  <a:srgbClr val="0D0D12"/>
                </a:solidFill>
                <a:ea typeface="뚠뚠이"/>
              </a:endParaRP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5B76A4D-DEB0-0E0A-18CF-D69470308F77}"/>
              </a:ext>
            </a:extLst>
          </p:cNvPr>
          <p:cNvSpPr txBox="1"/>
          <p:nvPr/>
        </p:nvSpPr>
        <p:spPr>
          <a:xfrm>
            <a:off x="10202610" y="3318108"/>
            <a:ext cx="6192244" cy="37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회원가입 시 작성한 정보를 불러오고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수정 가능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0CDE52-FA08-2040-BD7A-9CDF5E34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15441"/>
            <a:ext cx="6053986" cy="885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9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02610" y="933450"/>
            <a:ext cx="6580440" cy="2034713"/>
            <a:chOff x="0" y="0"/>
            <a:chExt cx="8773920" cy="2712950"/>
          </a:xfrm>
        </p:grpSpPr>
        <p:sp>
          <p:nvSpPr>
            <p:cNvPr id="6" name="TextBox 6"/>
            <p:cNvSpPr txBox="1"/>
            <p:nvPr/>
          </p:nvSpPr>
          <p:spPr>
            <a:xfrm>
              <a:off x="0" y="2051573"/>
              <a:ext cx="8773920" cy="661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ko-KR" altLang="en-US" sz="2900" dirty="0">
                  <a:solidFill>
                    <a:srgbClr val="000000"/>
                  </a:solidFill>
                  <a:ea typeface="Tlab 돋움 미디움"/>
                </a:rPr>
                <a:t>마이페이지</a:t>
              </a:r>
              <a:endParaRPr lang="en-US" sz="2900" dirty="0">
                <a:solidFill>
                  <a:srgbClr val="000000"/>
                </a:solidFill>
                <a:ea typeface="Tlab 돋움 미디움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화면</a:t>
              </a:r>
              <a:r>
                <a:rPr lang="en-US" altLang="ko-KR" sz="6999" dirty="0">
                  <a:solidFill>
                    <a:srgbClr val="0D0D12"/>
                  </a:solidFill>
                  <a:ea typeface="뚠뚠이"/>
                </a:rPr>
                <a:t> /</a:t>
              </a: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 기능 </a:t>
              </a:r>
              <a:r>
                <a:rPr lang="en-US" altLang="ko-KR" sz="6999" dirty="0" err="1">
                  <a:solidFill>
                    <a:srgbClr val="0D0D12"/>
                  </a:solidFill>
                  <a:ea typeface="뚠뚠이"/>
                </a:rPr>
                <a:t>설계</a:t>
              </a:r>
              <a:endParaRPr lang="en-US" altLang="ko-KR" sz="6999" dirty="0">
                <a:solidFill>
                  <a:srgbClr val="0D0D12"/>
                </a:solidFill>
                <a:ea typeface="뚠뚠이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02610" y="3318108"/>
            <a:ext cx="6192244" cy="156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작성한 이력서 리스트 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이력서 제목 클릭 시 이력서 상세 내용 확인 가능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endParaRPr lang="en-US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로그인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시 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접근 가능</a:t>
            </a:r>
            <a:endParaRPr lang="en-US" sz="2200" dirty="0">
              <a:solidFill>
                <a:srgbClr val="000000"/>
              </a:solidFill>
              <a:ea typeface="Tlab 돋움 미디움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B08279-78CA-7F9B-9968-6CE37FB5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43" y="203052"/>
            <a:ext cx="8305800" cy="35753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A7660B-AF94-C3D8-73C4-A75C174F7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32" y="7174382"/>
            <a:ext cx="8305800" cy="3012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AAE3A5-F50E-4E28-FE60-8B1865334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868896"/>
            <a:ext cx="4575278" cy="63179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BE422-90C9-DC90-0CC7-503445C26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2E1857-A89A-ABEC-A11C-779EC111D7AD}"/>
              </a:ext>
            </a:extLst>
          </p:cNvPr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80BCCF1-80B6-4B7B-F820-F1C90DC3E891}"/>
                </a:ext>
              </a:extLst>
            </p:cNvPr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41E7700-0F3D-3018-DFE7-2710E18EFD8E}"/>
                </a:ext>
              </a:extLst>
            </p:cNvPr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B163DAC-AE9E-3436-3674-CC2F54E6F6DA}"/>
              </a:ext>
            </a:extLst>
          </p:cNvPr>
          <p:cNvGrpSpPr/>
          <p:nvPr/>
        </p:nvGrpSpPr>
        <p:grpSpPr>
          <a:xfrm>
            <a:off x="10202610" y="933450"/>
            <a:ext cx="6580440" cy="2034713"/>
            <a:chOff x="0" y="0"/>
            <a:chExt cx="8773920" cy="271295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308E8F1-185E-229A-83F1-6D91CB2D391A}"/>
                </a:ext>
              </a:extLst>
            </p:cNvPr>
            <p:cNvSpPr txBox="1"/>
            <p:nvPr/>
          </p:nvSpPr>
          <p:spPr>
            <a:xfrm>
              <a:off x="0" y="2051573"/>
              <a:ext cx="8773920" cy="661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ko-KR" altLang="en-US" sz="2900" dirty="0">
                  <a:solidFill>
                    <a:srgbClr val="000000"/>
                  </a:solidFill>
                  <a:ea typeface="Tlab 돋움 미디움"/>
                </a:rPr>
                <a:t>이력서 작성</a:t>
              </a:r>
              <a:endParaRPr lang="en-US" sz="2900" dirty="0">
                <a:solidFill>
                  <a:srgbClr val="000000"/>
                </a:solidFill>
                <a:ea typeface="Tlab 돋움 미디움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C28553A-36E6-F946-EA9E-CE9971B4D728}"/>
                </a:ext>
              </a:extLst>
            </p:cNvPr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화면</a:t>
              </a:r>
              <a:r>
                <a:rPr lang="en-US" altLang="ko-KR" sz="6999" dirty="0">
                  <a:solidFill>
                    <a:srgbClr val="0D0D12"/>
                  </a:solidFill>
                  <a:ea typeface="뚠뚠이"/>
                </a:rPr>
                <a:t> /</a:t>
              </a: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 기능 </a:t>
              </a:r>
              <a:r>
                <a:rPr lang="en-US" altLang="ko-KR" sz="6999" dirty="0" err="1">
                  <a:solidFill>
                    <a:srgbClr val="0D0D12"/>
                  </a:solidFill>
                  <a:ea typeface="뚠뚠이"/>
                </a:rPr>
                <a:t>설계</a:t>
              </a:r>
              <a:endParaRPr lang="en-US" altLang="ko-KR" sz="6999" dirty="0">
                <a:solidFill>
                  <a:srgbClr val="0D0D12"/>
                </a:solidFill>
                <a:ea typeface="뚠뚠이"/>
              </a:endParaRPr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FB6AEC7-60AA-71DB-6234-61DD5F6EF071}"/>
              </a:ext>
            </a:extLst>
          </p:cNvPr>
          <p:cNvSpPr txBox="1"/>
          <p:nvPr/>
        </p:nvSpPr>
        <p:spPr>
          <a:xfrm>
            <a:off x="10202610" y="3318108"/>
            <a:ext cx="6192244" cy="27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이전에 작성한 경력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학력이 자동으로 입력됨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수정 가능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)</a:t>
            </a: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이력서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의 </a:t>
            </a:r>
            <a:r>
              <a:rPr lang="en-US" altLang="ko-KR" sz="2200" dirty="0" err="1">
                <a:solidFill>
                  <a:srgbClr val="000000"/>
                </a:solidFill>
                <a:ea typeface="Tlab 돋움 미디움"/>
              </a:rPr>
              <a:t>제목을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altLang="ko-KR" sz="2200" dirty="0" err="1">
                <a:solidFill>
                  <a:srgbClr val="000000"/>
                </a:solidFill>
                <a:ea typeface="Tlab 돋움 미디움"/>
              </a:rPr>
              <a:t>작성할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 수 </a:t>
            </a:r>
            <a:r>
              <a:rPr lang="en-US" altLang="ko-KR" sz="2200" dirty="0" err="1">
                <a:solidFill>
                  <a:srgbClr val="000000"/>
                </a:solidFill>
                <a:ea typeface="Tlab 돋움 미디움"/>
              </a:rPr>
              <a:t>있음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자격증 리스트 업데이트 가능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237492" lvl="1" algn="just">
              <a:lnSpc>
                <a:spcPts val="3080"/>
              </a:lnSpc>
            </a:pP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   (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새로운 자격증 입력 시 누적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)</a:t>
            </a:r>
          </a:p>
          <a:p>
            <a:pPr algn="just">
              <a:lnSpc>
                <a:spcPts val="3080"/>
              </a:lnSpc>
            </a:pP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en-US" altLang="ko-KR" sz="2200" dirty="0" err="1">
                <a:solidFill>
                  <a:srgbClr val="000000"/>
                </a:solidFill>
                <a:ea typeface="Tlab 돋움 미디움"/>
              </a:rPr>
              <a:t>로그인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 시 </a:t>
            </a:r>
            <a:r>
              <a:rPr lang="en-US" altLang="ko-KR" sz="2200" dirty="0" err="1">
                <a:solidFill>
                  <a:srgbClr val="000000"/>
                </a:solidFill>
                <a:ea typeface="Tlab 돋움 미디움"/>
              </a:rPr>
              <a:t>사용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altLang="ko-KR" sz="2200" dirty="0" err="1">
                <a:solidFill>
                  <a:srgbClr val="000000"/>
                </a:solidFill>
                <a:ea typeface="Tlab 돋움 미디움"/>
              </a:rPr>
              <a:t>가능함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3F854C-15FD-E80D-5413-AE9CC5C1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8261"/>
            <a:ext cx="4585400" cy="48452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1648B9-9A0E-87FE-AF3A-DA350B14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56" y="1790699"/>
            <a:ext cx="5035344" cy="81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2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02610" y="933450"/>
            <a:ext cx="6580440" cy="2034713"/>
            <a:chOff x="0" y="0"/>
            <a:chExt cx="8773920" cy="27129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61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ko-KR" altLang="en-US" sz="2900" dirty="0">
                  <a:solidFill>
                    <a:srgbClr val="000000"/>
                  </a:solidFill>
                  <a:ea typeface="Tlab 돋움 미디움"/>
                </a:rPr>
                <a:t>회원정보 수정</a:t>
              </a:r>
              <a:endParaRPr lang="en-US" sz="2900" dirty="0">
                <a:solidFill>
                  <a:srgbClr val="000000"/>
                </a:solidFill>
                <a:ea typeface="Tlab 돋움 미디움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화면</a:t>
              </a:r>
              <a:r>
                <a:rPr lang="en-US" altLang="ko-KR" sz="6999" dirty="0">
                  <a:solidFill>
                    <a:srgbClr val="0D0D12"/>
                  </a:solidFill>
                  <a:ea typeface="뚠뚠이"/>
                </a:rPr>
                <a:t> /</a:t>
              </a: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 기능 </a:t>
              </a:r>
              <a:r>
                <a:rPr lang="en-US" altLang="ko-KR" sz="6999" dirty="0" err="1">
                  <a:solidFill>
                    <a:srgbClr val="0D0D12"/>
                  </a:solidFill>
                  <a:ea typeface="뚠뚠이"/>
                </a:rPr>
                <a:t>설계</a:t>
              </a:r>
              <a:endParaRPr lang="en-US" altLang="ko-KR" sz="6999" dirty="0">
                <a:solidFill>
                  <a:srgbClr val="0D0D12"/>
                </a:solidFill>
                <a:ea typeface="뚠뚠이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37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회원가입 시 작성한 정보를 불러오고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수정 가능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47F3E6-B7DE-FBD0-E1F6-19CDE292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965330"/>
            <a:ext cx="6293689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500062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D0D12"/>
                </a:solidFill>
                <a:latin typeface="뚠뚠이"/>
              </a:rPr>
              <a:t>ER-Diagram DB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53B3B0-E28E-55E5-D9C3-C9DFD0FDF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66900"/>
            <a:ext cx="10972800" cy="80552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6CC3B5-3005-6ECE-A7F2-9492117F99DC}"/>
              </a:ext>
            </a:extLst>
          </p:cNvPr>
          <p:cNvSpPr txBox="1"/>
          <p:nvPr/>
        </p:nvSpPr>
        <p:spPr>
          <a:xfrm>
            <a:off x="1028700" y="500062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ko-KR" altLang="en-US" sz="6999" dirty="0">
                <a:solidFill>
                  <a:srgbClr val="0D0D12"/>
                </a:solidFill>
                <a:latin typeface="뚠뚠이"/>
                <a:ea typeface="뚠뚠이"/>
              </a:rPr>
              <a:t>프로젝트 </a:t>
            </a:r>
            <a:r>
              <a:rPr lang="ko-KR" altLang="en-US" sz="6999" dirty="0">
                <a:solidFill>
                  <a:srgbClr val="0D0D12"/>
                </a:solidFill>
                <a:ea typeface="뚠뚠이"/>
              </a:rPr>
              <a:t>시연 영상 </a:t>
            </a:r>
            <a:r>
              <a:rPr lang="en-US" altLang="ko-KR" sz="6999" dirty="0">
                <a:solidFill>
                  <a:srgbClr val="0D0D12"/>
                </a:solidFill>
                <a:ea typeface="뚠뚠이"/>
              </a:rPr>
              <a:t>- </a:t>
            </a:r>
            <a:r>
              <a:rPr lang="ko-KR" altLang="en-US" sz="6999" dirty="0">
                <a:solidFill>
                  <a:srgbClr val="0D0D12"/>
                </a:solidFill>
                <a:ea typeface="뚠뚠이"/>
              </a:rPr>
              <a:t>메인</a:t>
            </a:r>
            <a:endParaRPr lang="en-US" sz="6999" dirty="0">
              <a:solidFill>
                <a:srgbClr val="0D0D12"/>
              </a:solidFill>
              <a:latin typeface="뚠뚠이"/>
            </a:endParaRPr>
          </a:p>
        </p:txBody>
      </p:sp>
      <p:pic>
        <p:nvPicPr>
          <p:cNvPr id="5" name="회원가입">
            <a:hlinkClick r:id="" action="ppaction://media"/>
            <a:extLst>
              <a:ext uri="{FF2B5EF4-FFF2-40B4-BE49-F238E27FC236}">
                <a16:creationId xmlns:a16="http://schemas.microsoft.com/office/drawing/2014/main" id="{B3887730-982E-070E-37F8-F00F66DE57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4820" y="1943100"/>
            <a:ext cx="13198359" cy="7435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513C94-CAF3-DD86-A412-8EB3F45AC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9C2946-CF6E-65B7-F599-B68E34B8D951}"/>
              </a:ext>
            </a:extLst>
          </p:cNvPr>
          <p:cNvSpPr txBox="1"/>
          <p:nvPr/>
        </p:nvSpPr>
        <p:spPr>
          <a:xfrm>
            <a:off x="1028700" y="500062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ko-KR" altLang="en-US" sz="6999" dirty="0">
                <a:solidFill>
                  <a:srgbClr val="0D0D12"/>
                </a:solidFill>
                <a:latin typeface="뚠뚠이"/>
                <a:ea typeface="뚠뚠이"/>
              </a:rPr>
              <a:t>프로젝트 </a:t>
            </a:r>
            <a:r>
              <a:rPr lang="ko-KR" altLang="en-US" sz="6999" dirty="0">
                <a:solidFill>
                  <a:srgbClr val="0D0D12"/>
                </a:solidFill>
                <a:ea typeface="뚠뚠이"/>
              </a:rPr>
              <a:t>시연 영상 </a:t>
            </a:r>
            <a:r>
              <a:rPr lang="en-US" altLang="ko-KR" sz="6999" dirty="0">
                <a:solidFill>
                  <a:srgbClr val="0D0D12"/>
                </a:solidFill>
                <a:ea typeface="뚠뚠이"/>
              </a:rPr>
              <a:t>- </a:t>
            </a:r>
            <a:r>
              <a:rPr lang="ko-KR" altLang="en-US" sz="6999" dirty="0">
                <a:solidFill>
                  <a:srgbClr val="0D0D12"/>
                </a:solidFill>
                <a:ea typeface="뚠뚠이"/>
              </a:rPr>
              <a:t>회원가입</a:t>
            </a:r>
            <a:endParaRPr lang="en-US" sz="6999" dirty="0">
              <a:solidFill>
                <a:srgbClr val="0D0D12"/>
              </a:solidFill>
              <a:latin typeface="뚠뚠이"/>
            </a:endParaRPr>
          </a:p>
        </p:txBody>
      </p:sp>
      <p:pic>
        <p:nvPicPr>
          <p:cNvPr id="2" name="회원가입">
            <a:hlinkClick r:id="" action="ppaction://media"/>
            <a:extLst>
              <a:ext uri="{FF2B5EF4-FFF2-40B4-BE49-F238E27FC236}">
                <a16:creationId xmlns:a16="http://schemas.microsoft.com/office/drawing/2014/main" id="{14E227EE-F1E3-FB16-C536-86AC349D7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0" y="1943100"/>
            <a:ext cx="13106400" cy="738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3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6F1FE9-C46D-432C-407E-363E20C8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71F72-7376-3645-AFFC-AF565C8988BD}"/>
              </a:ext>
            </a:extLst>
          </p:cNvPr>
          <p:cNvSpPr txBox="1"/>
          <p:nvPr/>
        </p:nvSpPr>
        <p:spPr>
          <a:xfrm>
            <a:off x="1028700" y="500062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ko-KR" altLang="en-US" sz="6999" dirty="0">
                <a:solidFill>
                  <a:srgbClr val="0D0D12"/>
                </a:solidFill>
                <a:latin typeface="뚠뚠이"/>
                <a:ea typeface="뚠뚠이"/>
              </a:rPr>
              <a:t>프로젝트 </a:t>
            </a:r>
            <a:r>
              <a:rPr lang="ko-KR" altLang="en-US" sz="6999" dirty="0">
                <a:solidFill>
                  <a:srgbClr val="0D0D12"/>
                </a:solidFill>
                <a:ea typeface="뚠뚠이"/>
              </a:rPr>
              <a:t>시연 영상 </a:t>
            </a:r>
            <a:r>
              <a:rPr lang="en-US" altLang="ko-KR" sz="6999" dirty="0">
                <a:solidFill>
                  <a:srgbClr val="0D0D12"/>
                </a:solidFill>
                <a:ea typeface="뚠뚠이"/>
              </a:rPr>
              <a:t>- </a:t>
            </a:r>
            <a:r>
              <a:rPr lang="ko-KR" altLang="en-US" sz="6999" dirty="0">
                <a:solidFill>
                  <a:srgbClr val="0D0D12"/>
                </a:solidFill>
                <a:ea typeface="뚠뚠이"/>
              </a:rPr>
              <a:t>개인</a:t>
            </a:r>
            <a:endParaRPr lang="en-US" sz="6999" dirty="0">
              <a:solidFill>
                <a:srgbClr val="0D0D12"/>
              </a:solidFill>
              <a:latin typeface="뚠뚠이"/>
            </a:endParaRPr>
          </a:p>
        </p:txBody>
      </p:sp>
      <p:pic>
        <p:nvPicPr>
          <p:cNvPr id="2" name="개인">
            <a:hlinkClick r:id="" action="ppaction://media"/>
            <a:extLst>
              <a:ext uri="{FF2B5EF4-FFF2-40B4-BE49-F238E27FC236}">
                <a16:creationId xmlns:a16="http://schemas.microsoft.com/office/drawing/2014/main" id="{41B51A72-D2F8-D3C8-C4FF-7DFB2726B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4820" y="1943100"/>
            <a:ext cx="13028684" cy="734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9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3417F-499D-B656-0CC3-378E8040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09783C-EECA-9515-03A1-10C64A848304}"/>
              </a:ext>
            </a:extLst>
          </p:cNvPr>
          <p:cNvSpPr txBox="1"/>
          <p:nvPr/>
        </p:nvSpPr>
        <p:spPr>
          <a:xfrm>
            <a:off x="1028700" y="500062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ko-KR" altLang="en-US" sz="6999" dirty="0">
                <a:solidFill>
                  <a:srgbClr val="0D0D12"/>
                </a:solidFill>
                <a:latin typeface="뚠뚠이"/>
                <a:ea typeface="뚠뚠이"/>
              </a:rPr>
              <a:t>프로젝트 </a:t>
            </a:r>
            <a:r>
              <a:rPr lang="ko-KR" altLang="en-US" sz="6999" dirty="0">
                <a:solidFill>
                  <a:srgbClr val="0D0D12"/>
                </a:solidFill>
                <a:ea typeface="뚠뚠이"/>
              </a:rPr>
              <a:t>시연 영상 </a:t>
            </a:r>
            <a:r>
              <a:rPr lang="en-US" altLang="ko-KR" sz="6999" dirty="0">
                <a:solidFill>
                  <a:srgbClr val="0D0D12"/>
                </a:solidFill>
                <a:ea typeface="뚠뚠이"/>
              </a:rPr>
              <a:t>- </a:t>
            </a:r>
            <a:r>
              <a:rPr lang="ko-KR" altLang="en-US" sz="6999" dirty="0">
                <a:solidFill>
                  <a:srgbClr val="0D0D12"/>
                </a:solidFill>
                <a:ea typeface="뚠뚠이"/>
              </a:rPr>
              <a:t>기업</a:t>
            </a:r>
            <a:endParaRPr lang="en-US" sz="6999" dirty="0">
              <a:solidFill>
                <a:srgbClr val="0D0D12"/>
              </a:solidFill>
              <a:latin typeface="뚠뚠이"/>
            </a:endParaRPr>
          </a:p>
        </p:txBody>
      </p:sp>
      <p:pic>
        <p:nvPicPr>
          <p:cNvPr id="2" name="기업">
            <a:hlinkClick r:id="" action="ppaction://media"/>
            <a:extLst>
              <a:ext uri="{FF2B5EF4-FFF2-40B4-BE49-F238E27FC236}">
                <a16:creationId xmlns:a16="http://schemas.microsoft.com/office/drawing/2014/main" id="{E7F55812-3BBC-ED81-21F3-CC77DA072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799" y="2171700"/>
            <a:ext cx="12849225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624D148D-1319-5852-2BA2-8DF3E610546D}"/>
              </a:ext>
            </a:extLst>
          </p:cNvPr>
          <p:cNvGrpSpPr/>
          <p:nvPr/>
        </p:nvGrpSpPr>
        <p:grpSpPr>
          <a:xfrm>
            <a:off x="8742829" y="1142217"/>
            <a:ext cx="7973317" cy="940520"/>
            <a:chOff x="8742829" y="1142217"/>
            <a:chExt cx="7973317" cy="940520"/>
          </a:xfrm>
        </p:grpSpPr>
        <p:grpSp>
          <p:nvGrpSpPr>
            <p:cNvPr id="3" name="Group 3"/>
            <p:cNvGrpSpPr/>
            <p:nvPr/>
          </p:nvGrpSpPr>
          <p:grpSpPr>
            <a:xfrm>
              <a:off x="8742829" y="1142217"/>
              <a:ext cx="7973317" cy="940520"/>
              <a:chOff x="0" y="0"/>
              <a:chExt cx="16440449" cy="19392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8742829" y="1142217"/>
              <a:ext cx="1833655" cy="940520"/>
              <a:chOff x="0" y="0"/>
              <a:chExt cx="3780875" cy="19392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7" name="Freeform 7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9501547" y="1389433"/>
              <a:ext cx="316219" cy="41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034734" y="1391020"/>
              <a:ext cx="5216170" cy="50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ko-KR" altLang="en-US" sz="2999" dirty="0">
                  <a:solidFill>
                    <a:srgbClr val="F2F2F2"/>
                  </a:solidFill>
                  <a:ea typeface="Tlab 돋움 미디움"/>
                </a:rPr>
                <a:t>사용 툴 및 환경 </a:t>
              </a:r>
              <a:r>
                <a:rPr lang="en-US" altLang="ko-KR" sz="2999" dirty="0">
                  <a:solidFill>
                    <a:srgbClr val="F2F2F2"/>
                  </a:solidFill>
                  <a:ea typeface="Tlab 돋움 미디움"/>
                </a:rPr>
                <a:t>/ </a:t>
              </a:r>
              <a:r>
                <a:rPr lang="ko-KR" altLang="en-US" sz="2999" dirty="0">
                  <a:solidFill>
                    <a:srgbClr val="F2F2F2"/>
                  </a:solidFill>
                  <a:ea typeface="Tlab 돋움 미디움"/>
                </a:rPr>
                <a:t>사용 언어</a:t>
              </a:r>
              <a:endParaRPr lang="en-US" sz="2999" dirty="0">
                <a:solidFill>
                  <a:srgbClr val="F2F2F2"/>
                </a:solidFill>
                <a:ea typeface="Tlab 돋움 미디움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81CED0B-8E40-7850-1119-B7FBFDD34B91}"/>
              </a:ext>
            </a:extLst>
          </p:cNvPr>
          <p:cNvGrpSpPr/>
          <p:nvPr/>
        </p:nvGrpSpPr>
        <p:grpSpPr>
          <a:xfrm>
            <a:off x="8742829" y="3413298"/>
            <a:ext cx="7973317" cy="940520"/>
            <a:chOff x="8742829" y="2907729"/>
            <a:chExt cx="7973317" cy="940520"/>
          </a:xfrm>
        </p:grpSpPr>
        <p:grpSp>
          <p:nvGrpSpPr>
            <p:cNvPr id="12" name="Group 12"/>
            <p:cNvGrpSpPr/>
            <p:nvPr/>
          </p:nvGrpSpPr>
          <p:grpSpPr>
            <a:xfrm>
              <a:off x="8742829" y="2907729"/>
              <a:ext cx="7973317" cy="940520"/>
              <a:chOff x="0" y="0"/>
              <a:chExt cx="16440449" cy="19392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8742829" y="2907729"/>
              <a:ext cx="1833655" cy="940520"/>
              <a:chOff x="0" y="0"/>
              <a:chExt cx="3780875" cy="19392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6" name="Freeform 16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9501547" y="3154945"/>
              <a:ext cx="316219" cy="41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034734" y="3156532"/>
              <a:ext cx="5216170" cy="50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ko-KR" altLang="en-US" sz="2999" dirty="0">
                  <a:solidFill>
                    <a:srgbClr val="F2F2F2"/>
                  </a:solidFill>
                  <a:ea typeface="Tlab 돋움 미디움"/>
                </a:rPr>
                <a:t>화면 </a:t>
              </a:r>
              <a:r>
                <a:rPr lang="en-US" altLang="ko-KR" sz="2999" dirty="0">
                  <a:solidFill>
                    <a:srgbClr val="F2F2F2"/>
                  </a:solidFill>
                  <a:ea typeface="Tlab 돋움 미디움"/>
                </a:rPr>
                <a:t>/ </a:t>
              </a:r>
              <a:r>
                <a:rPr lang="ko-KR" altLang="en-US" sz="2999" dirty="0">
                  <a:solidFill>
                    <a:srgbClr val="F2F2F2"/>
                  </a:solidFill>
                  <a:ea typeface="Tlab 돋움 미디움"/>
                </a:rPr>
                <a:t>기능 설계</a:t>
              </a:r>
              <a:endParaRPr lang="en-US" sz="2999" dirty="0">
                <a:solidFill>
                  <a:srgbClr val="F2F2F2"/>
                </a:solidFill>
                <a:ea typeface="Tlab 돋움 미디움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D4E659-C0E3-CF77-EA47-7904B25EA47A}"/>
              </a:ext>
            </a:extLst>
          </p:cNvPr>
          <p:cNvGrpSpPr/>
          <p:nvPr/>
        </p:nvGrpSpPr>
        <p:grpSpPr>
          <a:xfrm>
            <a:off x="8736669" y="7955460"/>
            <a:ext cx="7973317" cy="940520"/>
            <a:chOff x="8742829" y="6438751"/>
            <a:chExt cx="7973317" cy="940520"/>
          </a:xfrm>
        </p:grpSpPr>
        <p:grpSp>
          <p:nvGrpSpPr>
            <p:cNvPr id="30" name="Group 30"/>
            <p:cNvGrpSpPr/>
            <p:nvPr/>
          </p:nvGrpSpPr>
          <p:grpSpPr>
            <a:xfrm>
              <a:off x="8742829" y="6438751"/>
              <a:ext cx="7973317" cy="940520"/>
              <a:chOff x="0" y="0"/>
              <a:chExt cx="16440449" cy="193929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8742829" y="6438751"/>
              <a:ext cx="1833655" cy="940520"/>
              <a:chOff x="0" y="0"/>
              <a:chExt cx="3780875" cy="19392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4" name="Freeform 34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9501547" y="6685967"/>
              <a:ext cx="316219" cy="41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4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034734" y="6687554"/>
              <a:ext cx="5216170" cy="50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ko-KR" altLang="en-US" sz="2999" dirty="0">
                  <a:solidFill>
                    <a:srgbClr val="F2F2F2"/>
                  </a:solidFill>
                  <a:ea typeface="Tlab 돋움 미디움"/>
                </a:rPr>
                <a:t>프로젝트 시연 영상</a:t>
              </a:r>
              <a:endParaRPr lang="en-US" sz="2999" dirty="0">
                <a:solidFill>
                  <a:srgbClr val="F2F2F2"/>
                </a:solidFill>
                <a:ea typeface="Tlab 돋움 미디움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103753" y="1920785"/>
            <a:ext cx="425758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ea typeface="뚠뚠이"/>
              </a:rPr>
              <a:t>목    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44B0E3-D348-331C-DB62-54250CBED8B4}"/>
              </a:ext>
            </a:extLst>
          </p:cNvPr>
          <p:cNvGrpSpPr/>
          <p:nvPr/>
        </p:nvGrpSpPr>
        <p:grpSpPr>
          <a:xfrm>
            <a:off x="8742829" y="5684379"/>
            <a:ext cx="7973317" cy="940520"/>
            <a:chOff x="8742829" y="4673240"/>
            <a:chExt cx="7973317" cy="940520"/>
          </a:xfrm>
        </p:grpSpPr>
        <p:grpSp>
          <p:nvGrpSpPr>
            <p:cNvPr id="21" name="Group 21"/>
            <p:cNvGrpSpPr/>
            <p:nvPr/>
          </p:nvGrpSpPr>
          <p:grpSpPr>
            <a:xfrm>
              <a:off x="8742829" y="4673240"/>
              <a:ext cx="7973317" cy="940520"/>
              <a:chOff x="0" y="0"/>
              <a:chExt cx="16440449" cy="19392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2700" y="12700"/>
                <a:ext cx="1641504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6415049" h="1913890">
                    <a:moveTo>
                      <a:pt x="15458105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58105" y="0"/>
                    </a:lnTo>
                    <a:cubicBezTo>
                      <a:pt x="15986551" y="0"/>
                      <a:pt x="16415049" y="428371"/>
                      <a:pt x="16415049" y="956945"/>
                    </a:cubicBezTo>
                    <a:lnTo>
                      <a:pt x="16415049" y="956945"/>
                    </a:lnTo>
                    <a:cubicBezTo>
                      <a:pt x="16415049" y="1485392"/>
                      <a:pt x="15986551" y="1913890"/>
                      <a:pt x="15458105" y="1913890"/>
                    </a:cubicBezTo>
                    <a:close/>
                  </a:path>
                </a:pathLst>
              </a:custGeom>
              <a:solidFill>
                <a:srgbClr val="0D0D12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16440449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16440449" h="1939290">
                    <a:moveTo>
                      <a:pt x="1547080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15470805" y="1939290"/>
                    </a:lnTo>
                    <a:cubicBezTo>
                      <a:pt x="16005474" y="1939290"/>
                      <a:pt x="16440449" y="1504315"/>
                      <a:pt x="16440449" y="969645"/>
                    </a:cubicBezTo>
                    <a:cubicBezTo>
                      <a:pt x="16440449" y="434975"/>
                      <a:pt x="16005474" y="0"/>
                      <a:pt x="15470805" y="0"/>
                    </a:cubicBezTo>
                    <a:close/>
                    <a:moveTo>
                      <a:pt x="15470805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70805" y="25400"/>
                    </a:lnTo>
                    <a:cubicBezTo>
                      <a:pt x="15991505" y="25400"/>
                      <a:pt x="16415049" y="448945"/>
                      <a:pt x="16415049" y="969645"/>
                    </a:cubicBezTo>
                    <a:cubicBezTo>
                      <a:pt x="16415049" y="1490345"/>
                      <a:pt x="15991505" y="1913890"/>
                      <a:pt x="15470805" y="1913890"/>
                    </a:cubicBezTo>
                    <a:close/>
                  </a:path>
                </a:pathLst>
              </a:custGeom>
              <a:solidFill>
                <a:srgbClr val="33FFCC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742829" y="4673240"/>
              <a:ext cx="1833655" cy="940520"/>
              <a:chOff x="0" y="0"/>
              <a:chExt cx="3780875" cy="193929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5" name="Freeform 25"/>
              <p:cNvSpPr/>
              <p:nvPr/>
            </p:nvSpPr>
            <p:spPr>
              <a:xfrm>
                <a:off x="12700" y="12700"/>
                <a:ext cx="375547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55475" h="1913890">
                    <a:moveTo>
                      <a:pt x="2798530" y="1913890"/>
                    </a:move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798529" y="0"/>
                    </a:lnTo>
                    <a:cubicBezTo>
                      <a:pt x="3326976" y="0"/>
                      <a:pt x="3755474" y="428371"/>
                      <a:pt x="3755474" y="956945"/>
                    </a:cubicBezTo>
                    <a:lnTo>
                      <a:pt x="3755474" y="956945"/>
                    </a:lnTo>
                    <a:cubicBezTo>
                      <a:pt x="3755475" y="1485392"/>
                      <a:pt x="3326977" y="1913890"/>
                      <a:pt x="2798530" y="191389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3780875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3780875" h="1939290">
                    <a:moveTo>
                      <a:pt x="2811230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2811229" y="1939290"/>
                    </a:lnTo>
                    <a:cubicBezTo>
                      <a:pt x="3345899" y="1939290"/>
                      <a:pt x="3780874" y="1504315"/>
                      <a:pt x="3780874" y="969645"/>
                    </a:cubicBezTo>
                    <a:cubicBezTo>
                      <a:pt x="3780875" y="434975"/>
                      <a:pt x="3345900" y="0"/>
                      <a:pt x="2811230" y="0"/>
                    </a:cubicBezTo>
                    <a:close/>
                    <a:moveTo>
                      <a:pt x="2811230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2811229" y="25400"/>
                    </a:lnTo>
                    <a:cubicBezTo>
                      <a:pt x="3331930" y="25400"/>
                      <a:pt x="3755474" y="448945"/>
                      <a:pt x="3755474" y="969645"/>
                    </a:cubicBezTo>
                    <a:cubicBezTo>
                      <a:pt x="3755475" y="1490345"/>
                      <a:pt x="3331930" y="1913890"/>
                      <a:pt x="2811230" y="1913890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9501547" y="4920456"/>
              <a:ext cx="316219" cy="41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D0D12"/>
                  </a:solidFill>
                  <a:latin typeface="Tlab 돋움 미디움"/>
                </a:rPr>
                <a:t>3</a:t>
              </a:r>
            </a:p>
          </p:txBody>
        </p:sp>
        <p:sp>
          <p:nvSpPr>
            <p:cNvPr id="2" name="TextBox 47">
              <a:extLst>
                <a:ext uri="{FF2B5EF4-FFF2-40B4-BE49-F238E27FC236}">
                  <a16:creationId xmlns:a16="http://schemas.microsoft.com/office/drawing/2014/main" id="{7C9212B5-BC55-180F-EDFF-0BEFF7664B5B}"/>
                </a:ext>
              </a:extLst>
            </p:cNvPr>
            <p:cNvSpPr txBox="1"/>
            <p:nvPr/>
          </p:nvSpPr>
          <p:spPr>
            <a:xfrm>
              <a:off x="11034734" y="4901802"/>
              <a:ext cx="5216170" cy="483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F2F2F2"/>
                  </a:solidFill>
                  <a:latin typeface="Tlab 돋움 미디움"/>
                </a:rPr>
                <a:t>ER-Diagram DB </a:t>
              </a:r>
              <a:r>
                <a:rPr lang="en-US" sz="2999" dirty="0" err="1">
                  <a:solidFill>
                    <a:srgbClr val="F2F2F2"/>
                  </a:solidFill>
                  <a:latin typeface="Tlab 돋움 미디움"/>
                </a:rPr>
                <a:t>모델링</a:t>
              </a:r>
              <a:endParaRPr lang="en-US" sz="2999" dirty="0">
                <a:solidFill>
                  <a:srgbClr val="F2F2F2"/>
                </a:solidFill>
                <a:latin typeface="Tlab 돋움 미디움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39404" y="1204759"/>
            <a:ext cx="9809192" cy="7205605"/>
            <a:chOff x="0" y="0"/>
            <a:chExt cx="73250134" cy="538078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73105357" cy="53663071"/>
            </a:xfrm>
            <a:custGeom>
              <a:avLst/>
              <a:gdLst/>
              <a:ahLst/>
              <a:cxnLst/>
              <a:rect l="l" t="t" r="r" b="b"/>
              <a:pathLst>
                <a:path w="73105357" h="53663071">
                  <a:moveTo>
                    <a:pt x="0" y="0"/>
                  </a:moveTo>
                  <a:lnTo>
                    <a:pt x="73105357" y="0"/>
                  </a:lnTo>
                  <a:lnTo>
                    <a:pt x="73105357" y="53663071"/>
                  </a:lnTo>
                  <a:lnTo>
                    <a:pt x="0" y="53663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3250134" cy="53807847"/>
            </a:xfrm>
            <a:custGeom>
              <a:avLst/>
              <a:gdLst/>
              <a:ahLst/>
              <a:cxnLst/>
              <a:rect l="l" t="t" r="r" b="b"/>
              <a:pathLst>
                <a:path w="73250134" h="53807847">
                  <a:moveTo>
                    <a:pt x="73105355" y="53663069"/>
                  </a:moveTo>
                  <a:lnTo>
                    <a:pt x="73250134" y="53663069"/>
                  </a:lnTo>
                  <a:lnTo>
                    <a:pt x="73250134" y="53807847"/>
                  </a:lnTo>
                  <a:lnTo>
                    <a:pt x="73105355" y="53807847"/>
                  </a:lnTo>
                  <a:lnTo>
                    <a:pt x="73105355" y="536630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3663069"/>
                  </a:lnTo>
                  <a:lnTo>
                    <a:pt x="0" y="53663069"/>
                  </a:lnTo>
                  <a:lnTo>
                    <a:pt x="0" y="144780"/>
                  </a:lnTo>
                  <a:close/>
                  <a:moveTo>
                    <a:pt x="0" y="53663069"/>
                  </a:moveTo>
                  <a:lnTo>
                    <a:pt x="144780" y="53663069"/>
                  </a:lnTo>
                  <a:lnTo>
                    <a:pt x="144780" y="53807847"/>
                  </a:lnTo>
                  <a:lnTo>
                    <a:pt x="0" y="53807847"/>
                  </a:lnTo>
                  <a:lnTo>
                    <a:pt x="0" y="53663069"/>
                  </a:lnTo>
                  <a:close/>
                  <a:moveTo>
                    <a:pt x="73105355" y="144780"/>
                  </a:moveTo>
                  <a:lnTo>
                    <a:pt x="73250134" y="144780"/>
                  </a:lnTo>
                  <a:lnTo>
                    <a:pt x="73250134" y="53663069"/>
                  </a:lnTo>
                  <a:lnTo>
                    <a:pt x="73105355" y="53663069"/>
                  </a:lnTo>
                  <a:lnTo>
                    <a:pt x="73105355" y="144780"/>
                  </a:lnTo>
                  <a:close/>
                  <a:moveTo>
                    <a:pt x="144780" y="53663069"/>
                  </a:moveTo>
                  <a:lnTo>
                    <a:pt x="73105355" y="53663069"/>
                  </a:lnTo>
                  <a:lnTo>
                    <a:pt x="73105355" y="53807847"/>
                  </a:lnTo>
                  <a:lnTo>
                    <a:pt x="144780" y="53807847"/>
                  </a:lnTo>
                  <a:lnTo>
                    <a:pt x="144780" y="53663069"/>
                  </a:lnTo>
                  <a:close/>
                  <a:moveTo>
                    <a:pt x="73105355" y="0"/>
                  </a:moveTo>
                  <a:lnTo>
                    <a:pt x="73250134" y="0"/>
                  </a:lnTo>
                  <a:lnTo>
                    <a:pt x="73250134" y="144780"/>
                  </a:lnTo>
                  <a:lnTo>
                    <a:pt x="73105355" y="144780"/>
                  </a:lnTo>
                  <a:lnTo>
                    <a:pt x="7310535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3105355" y="0"/>
                  </a:lnTo>
                  <a:lnTo>
                    <a:pt x="7310535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450945" y="3764891"/>
            <a:ext cx="7386110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1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ea typeface="뚠뚠이"/>
              </a:rPr>
              <a:t>감사합니다!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38394" y="2949188"/>
            <a:ext cx="5144453" cy="5888482"/>
          </a:xfrm>
          <a:custGeom>
            <a:avLst/>
            <a:gdLst/>
            <a:ahLst/>
            <a:cxnLst/>
            <a:rect l="l" t="t" r="r" b="b"/>
            <a:pathLst>
              <a:path w="38416194" h="43972236">
                <a:moveTo>
                  <a:pt x="0" y="0"/>
                </a:moveTo>
                <a:lnTo>
                  <a:pt x="38416194" y="0"/>
                </a:lnTo>
                <a:lnTo>
                  <a:pt x="38416194" y="43972236"/>
                </a:lnTo>
                <a:lnTo>
                  <a:pt x="0" y="4397223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</p:sp>
      <p:sp>
        <p:nvSpPr>
          <p:cNvPr id="4" name="Freeform 4"/>
          <p:cNvSpPr/>
          <p:nvPr/>
        </p:nvSpPr>
        <p:spPr>
          <a:xfrm>
            <a:off x="1028700" y="2939494"/>
            <a:ext cx="5163841" cy="5907870"/>
          </a:xfrm>
          <a:custGeom>
            <a:avLst/>
            <a:gdLst/>
            <a:ahLst/>
            <a:cxnLst/>
            <a:rect l="l" t="t" r="r" b="b"/>
            <a:pathLst>
              <a:path w="38560973" h="44117016">
                <a:moveTo>
                  <a:pt x="38416195" y="43972237"/>
                </a:moveTo>
                <a:lnTo>
                  <a:pt x="38560973" y="43972237"/>
                </a:lnTo>
                <a:lnTo>
                  <a:pt x="38560973" y="44117016"/>
                </a:lnTo>
                <a:lnTo>
                  <a:pt x="38416195" y="44117016"/>
                </a:lnTo>
                <a:lnTo>
                  <a:pt x="38416195" y="43972237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43972237"/>
                </a:lnTo>
                <a:lnTo>
                  <a:pt x="0" y="43972237"/>
                </a:lnTo>
                <a:lnTo>
                  <a:pt x="0" y="144780"/>
                </a:lnTo>
                <a:close/>
                <a:moveTo>
                  <a:pt x="0" y="43972237"/>
                </a:moveTo>
                <a:lnTo>
                  <a:pt x="144780" y="43972237"/>
                </a:lnTo>
                <a:lnTo>
                  <a:pt x="144780" y="44117016"/>
                </a:lnTo>
                <a:lnTo>
                  <a:pt x="0" y="44117016"/>
                </a:lnTo>
                <a:lnTo>
                  <a:pt x="0" y="43972237"/>
                </a:lnTo>
                <a:close/>
                <a:moveTo>
                  <a:pt x="38416195" y="144780"/>
                </a:moveTo>
                <a:lnTo>
                  <a:pt x="38560973" y="144780"/>
                </a:lnTo>
                <a:lnTo>
                  <a:pt x="38560973" y="43972237"/>
                </a:lnTo>
                <a:lnTo>
                  <a:pt x="38416195" y="43972237"/>
                </a:lnTo>
                <a:lnTo>
                  <a:pt x="38416195" y="144780"/>
                </a:lnTo>
                <a:close/>
                <a:moveTo>
                  <a:pt x="144780" y="43972237"/>
                </a:moveTo>
                <a:lnTo>
                  <a:pt x="38416195" y="43972237"/>
                </a:lnTo>
                <a:lnTo>
                  <a:pt x="38416195" y="44117016"/>
                </a:lnTo>
                <a:lnTo>
                  <a:pt x="144780" y="44117016"/>
                </a:lnTo>
                <a:lnTo>
                  <a:pt x="144780" y="43972237"/>
                </a:lnTo>
                <a:close/>
                <a:moveTo>
                  <a:pt x="38416195" y="0"/>
                </a:moveTo>
                <a:lnTo>
                  <a:pt x="38560973" y="0"/>
                </a:lnTo>
                <a:lnTo>
                  <a:pt x="38560973" y="144780"/>
                </a:lnTo>
                <a:lnTo>
                  <a:pt x="38416195" y="144780"/>
                </a:lnTo>
                <a:lnTo>
                  <a:pt x="38416195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38416195" y="0"/>
                </a:lnTo>
                <a:lnTo>
                  <a:pt x="38416195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D0D12"/>
          </a:solidFill>
        </p:spPr>
      </p:sp>
      <p:sp>
        <p:nvSpPr>
          <p:cNvPr id="6" name="Freeform 6"/>
          <p:cNvSpPr/>
          <p:nvPr/>
        </p:nvSpPr>
        <p:spPr>
          <a:xfrm>
            <a:off x="6571774" y="2949188"/>
            <a:ext cx="5144453" cy="5888482"/>
          </a:xfrm>
          <a:custGeom>
            <a:avLst/>
            <a:gdLst/>
            <a:ahLst/>
            <a:cxnLst/>
            <a:rect l="l" t="t" r="r" b="b"/>
            <a:pathLst>
              <a:path w="38416194" h="43972236">
                <a:moveTo>
                  <a:pt x="0" y="0"/>
                </a:moveTo>
                <a:lnTo>
                  <a:pt x="38416194" y="0"/>
                </a:lnTo>
                <a:lnTo>
                  <a:pt x="38416194" y="43972236"/>
                </a:lnTo>
                <a:lnTo>
                  <a:pt x="0" y="4397223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</p:sp>
      <p:sp>
        <p:nvSpPr>
          <p:cNvPr id="7" name="Freeform 7"/>
          <p:cNvSpPr/>
          <p:nvPr/>
        </p:nvSpPr>
        <p:spPr>
          <a:xfrm>
            <a:off x="6562080" y="2939494"/>
            <a:ext cx="5163841" cy="5907870"/>
          </a:xfrm>
          <a:custGeom>
            <a:avLst/>
            <a:gdLst/>
            <a:ahLst/>
            <a:cxnLst/>
            <a:rect l="l" t="t" r="r" b="b"/>
            <a:pathLst>
              <a:path w="38560973" h="44117016">
                <a:moveTo>
                  <a:pt x="38416195" y="43972237"/>
                </a:moveTo>
                <a:lnTo>
                  <a:pt x="38560973" y="43972237"/>
                </a:lnTo>
                <a:lnTo>
                  <a:pt x="38560973" y="44117016"/>
                </a:lnTo>
                <a:lnTo>
                  <a:pt x="38416195" y="44117016"/>
                </a:lnTo>
                <a:lnTo>
                  <a:pt x="38416195" y="43972237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43972237"/>
                </a:lnTo>
                <a:lnTo>
                  <a:pt x="0" y="43972237"/>
                </a:lnTo>
                <a:lnTo>
                  <a:pt x="0" y="144780"/>
                </a:lnTo>
                <a:close/>
                <a:moveTo>
                  <a:pt x="0" y="43972237"/>
                </a:moveTo>
                <a:lnTo>
                  <a:pt x="144780" y="43972237"/>
                </a:lnTo>
                <a:lnTo>
                  <a:pt x="144780" y="44117016"/>
                </a:lnTo>
                <a:lnTo>
                  <a:pt x="0" y="44117016"/>
                </a:lnTo>
                <a:lnTo>
                  <a:pt x="0" y="43972237"/>
                </a:lnTo>
                <a:close/>
                <a:moveTo>
                  <a:pt x="38416195" y="144780"/>
                </a:moveTo>
                <a:lnTo>
                  <a:pt x="38560973" y="144780"/>
                </a:lnTo>
                <a:lnTo>
                  <a:pt x="38560973" y="43972237"/>
                </a:lnTo>
                <a:lnTo>
                  <a:pt x="38416195" y="43972237"/>
                </a:lnTo>
                <a:lnTo>
                  <a:pt x="38416195" y="144780"/>
                </a:lnTo>
                <a:close/>
                <a:moveTo>
                  <a:pt x="144780" y="43972237"/>
                </a:moveTo>
                <a:lnTo>
                  <a:pt x="38416195" y="43972237"/>
                </a:lnTo>
                <a:lnTo>
                  <a:pt x="38416195" y="44117016"/>
                </a:lnTo>
                <a:lnTo>
                  <a:pt x="144780" y="44117016"/>
                </a:lnTo>
                <a:lnTo>
                  <a:pt x="144780" y="43972237"/>
                </a:lnTo>
                <a:close/>
                <a:moveTo>
                  <a:pt x="38416195" y="0"/>
                </a:moveTo>
                <a:lnTo>
                  <a:pt x="38560973" y="0"/>
                </a:lnTo>
                <a:lnTo>
                  <a:pt x="38560973" y="144780"/>
                </a:lnTo>
                <a:lnTo>
                  <a:pt x="38416195" y="144780"/>
                </a:lnTo>
                <a:lnTo>
                  <a:pt x="38416195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38416195" y="0"/>
                </a:lnTo>
                <a:lnTo>
                  <a:pt x="38416195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D0D12"/>
          </a:solidFill>
        </p:spPr>
      </p:sp>
      <p:sp>
        <p:nvSpPr>
          <p:cNvPr id="9" name="Freeform 9"/>
          <p:cNvSpPr/>
          <p:nvPr/>
        </p:nvSpPr>
        <p:spPr>
          <a:xfrm>
            <a:off x="12105153" y="2949188"/>
            <a:ext cx="5144453" cy="5888482"/>
          </a:xfrm>
          <a:custGeom>
            <a:avLst/>
            <a:gdLst/>
            <a:ahLst/>
            <a:cxnLst/>
            <a:rect l="l" t="t" r="r" b="b"/>
            <a:pathLst>
              <a:path w="38416194" h="43972236">
                <a:moveTo>
                  <a:pt x="0" y="0"/>
                </a:moveTo>
                <a:lnTo>
                  <a:pt x="38416194" y="0"/>
                </a:lnTo>
                <a:lnTo>
                  <a:pt x="38416194" y="43972236"/>
                </a:lnTo>
                <a:lnTo>
                  <a:pt x="0" y="4397223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</p:sp>
      <p:sp>
        <p:nvSpPr>
          <p:cNvPr id="10" name="Freeform 10"/>
          <p:cNvSpPr/>
          <p:nvPr/>
        </p:nvSpPr>
        <p:spPr>
          <a:xfrm>
            <a:off x="12095459" y="2939494"/>
            <a:ext cx="5163841" cy="5907870"/>
          </a:xfrm>
          <a:custGeom>
            <a:avLst/>
            <a:gdLst/>
            <a:ahLst/>
            <a:cxnLst/>
            <a:rect l="l" t="t" r="r" b="b"/>
            <a:pathLst>
              <a:path w="38560973" h="44117016">
                <a:moveTo>
                  <a:pt x="38416195" y="43972237"/>
                </a:moveTo>
                <a:lnTo>
                  <a:pt x="38560973" y="43972237"/>
                </a:lnTo>
                <a:lnTo>
                  <a:pt x="38560973" y="44117016"/>
                </a:lnTo>
                <a:lnTo>
                  <a:pt x="38416195" y="44117016"/>
                </a:lnTo>
                <a:lnTo>
                  <a:pt x="38416195" y="43972237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43972237"/>
                </a:lnTo>
                <a:lnTo>
                  <a:pt x="0" y="43972237"/>
                </a:lnTo>
                <a:lnTo>
                  <a:pt x="0" y="144780"/>
                </a:lnTo>
                <a:close/>
                <a:moveTo>
                  <a:pt x="0" y="43972237"/>
                </a:moveTo>
                <a:lnTo>
                  <a:pt x="144780" y="43972237"/>
                </a:lnTo>
                <a:lnTo>
                  <a:pt x="144780" y="44117016"/>
                </a:lnTo>
                <a:lnTo>
                  <a:pt x="0" y="44117016"/>
                </a:lnTo>
                <a:lnTo>
                  <a:pt x="0" y="43972237"/>
                </a:lnTo>
                <a:close/>
                <a:moveTo>
                  <a:pt x="38416195" y="144780"/>
                </a:moveTo>
                <a:lnTo>
                  <a:pt x="38560973" y="144780"/>
                </a:lnTo>
                <a:lnTo>
                  <a:pt x="38560973" y="43972237"/>
                </a:lnTo>
                <a:lnTo>
                  <a:pt x="38416195" y="43972237"/>
                </a:lnTo>
                <a:lnTo>
                  <a:pt x="38416195" y="144780"/>
                </a:lnTo>
                <a:close/>
                <a:moveTo>
                  <a:pt x="144780" y="43972237"/>
                </a:moveTo>
                <a:lnTo>
                  <a:pt x="38416195" y="43972237"/>
                </a:lnTo>
                <a:lnTo>
                  <a:pt x="38416195" y="44117016"/>
                </a:lnTo>
                <a:lnTo>
                  <a:pt x="144780" y="44117016"/>
                </a:lnTo>
                <a:lnTo>
                  <a:pt x="144780" y="43972237"/>
                </a:lnTo>
                <a:close/>
                <a:moveTo>
                  <a:pt x="38416195" y="0"/>
                </a:moveTo>
                <a:lnTo>
                  <a:pt x="38560973" y="0"/>
                </a:lnTo>
                <a:lnTo>
                  <a:pt x="38560973" y="144780"/>
                </a:lnTo>
                <a:lnTo>
                  <a:pt x="38416195" y="144780"/>
                </a:lnTo>
                <a:lnTo>
                  <a:pt x="38416195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38416195" y="0"/>
                </a:lnTo>
                <a:lnTo>
                  <a:pt x="38416195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D0D12"/>
          </a:solidFill>
        </p:spPr>
      </p:sp>
      <p:grpSp>
        <p:nvGrpSpPr>
          <p:cNvPr id="11" name="Group 11"/>
          <p:cNvGrpSpPr/>
          <p:nvPr/>
        </p:nvGrpSpPr>
        <p:grpSpPr>
          <a:xfrm>
            <a:off x="1314200" y="3279024"/>
            <a:ext cx="4590655" cy="3086100"/>
            <a:chOff x="0" y="0"/>
            <a:chExt cx="120906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6419" y="3672158"/>
            <a:ext cx="3926217" cy="220849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848672" y="3233357"/>
            <a:ext cx="4590655" cy="3086100"/>
            <a:chOff x="0" y="0"/>
            <a:chExt cx="1209061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83145" y="3233357"/>
            <a:ext cx="4590655" cy="3086100"/>
            <a:chOff x="0" y="0"/>
            <a:chExt cx="1209061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9532" y="3810792"/>
            <a:ext cx="4268935" cy="223730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270011" y="3369038"/>
            <a:ext cx="2814738" cy="281473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63701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MySQL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81795" y="7520073"/>
            <a:ext cx="4057650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데이터베이스 관리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30182" y="1028700"/>
            <a:ext cx="144276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뚠뚠이"/>
              </a:rPr>
              <a:t>사용 프로그램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7039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Spring tools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15175" y="7520073"/>
            <a:ext cx="4057650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Tlab 돋움 미디움"/>
              </a:rPr>
              <a:t>Spring framework </a:t>
            </a:r>
            <a:r>
              <a:rPr lang="en-US" sz="2200" dirty="0" err="1">
                <a:solidFill>
                  <a:srgbClr val="000000"/>
                </a:solidFill>
                <a:latin typeface="Tlab 돋움 미디움"/>
              </a:rPr>
              <a:t>개발</a:t>
            </a:r>
            <a:r>
              <a:rPr lang="en-US" sz="2200" dirty="0">
                <a:solidFill>
                  <a:srgbClr val="000000"/>
                </a:solidFill>
                <a:latin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lab 돋움 미디움"/>
              </a:rPr>
              <a:t>환경</a:t>
            </a:r>
            <a:endParaRPr lang="en-US" sz="2200" dirty="0">
              <a:solidFill>
                <a:srgbClr val="000000"/>
              </a:solidFill>
              <a:latin typeface="Tlab 돋움 미디움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703772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Visual Studio Code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48555" y="7520073"/>
            <a:ext cx="4057650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lab 돋움 미디움"/>
              </a:rPr>
              <a:t>소스 코드 에디터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38394" y="2949188"/>
            <a:ext cx="5144453" cy="5011886"/>
          </a:xfrm>
          <a:custGeom>
            <a:avLst/>
            <a:gdLst/>
            <a:ahLst/>
            <a:cxnLst/>
            <a:rect l="l" t="t" r="r" b="b"/>
            <a:pathLst>
              <a:path w="38416194" h="37426251">
                <a:moveTo>
                  <a:pt x="0" y="0"/>
                </a:moveTo>
                <a:lnTo>
                  <a:pt x="38416194" y="0"/>
                </a:lnTo>
                <a:lnTo>
                  <a:pt x="38416194" y="37426251"/>
                </a:lnTo>
                <a:lnTo>
                  <a:pt x="0" y="3742625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</p:sp>
      <p:sp>
        <p:nvSpPr>
          <p:cNvPr id="4" name="Freeform 4"/>
          <p:cNvSpPr/>
          <p:nvPr/>
        </p:nvSpPr>
        <p:spPr>
          <a:xfrm>
            <a:off x="1028700" y="2939494"/>
            <a:ext cx="5163841" cy="5031274"/>
          </a:xfrm>
          <a:custGeom>
            <a:avLst/>
            <a:gdLst/>
            <a:ahLst/>
            <a:cxnLst/>
            <a:rect l="l" t="t" r="r" b="b"/>
            <a:pathLst>
              <a:path w="38560973" h="37571031">
                <a:moveTo>
                  <a:pt x="38416195" y="37426249"/>
                </a:moveTo>
                <a:lnTo>
                  <a:pt x="38560973" y="37426249"/>
                </a:lnTo>
                <a:lnTo>
                  <a:pt x="38560973" y="37571031"/>
                </a:lnTo>
                <a:lnTo>
                  <a:pt x="38416195" y="37571031"/>
                </a:lnTo>
                <a:lnTo>
                  <a:pt x="38416195" y="37426249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37426249"/>
                </a:lnTo>
                <a:lnTo>
                  <a:pt x="0" y="37426249"/>
                </a:lnTo>
                <a:lnTo>
                  <a:pt x="0" y="144780"/>
                </a:lnTo>
                <a:close/>
                <a:moveTo>
                  <a:pt x="0" y="37426249"/>
                </a:moveTo>
                <a:lnTo>
                  <a:pt x="144780" y="37426249"/>
                </a:lnTo>
                <a:lnTo>
                  <a:pt x="144780" y="37571031"/>
                </a:lnTo>
                <a:lnTo>
                  <a:pt x="0" y="37571031"/>
                </a:lnTo>
                <a:lnTo>
                  <a:pt x="0" y="37426249"/>
                </a:lnTo>
                <a:close/>
                <a:moveTo>
                  <a:pt x="38416195" y="144780"/>
                </a:moveTo>
                <a:lnTo>
                  <a:pt x="38560973" y="144780"/>
                </a:lnTo>
                <a:lnTo>
                  <a:pt x="38560973" y="37426249"/>
                </a:lnTo>
                <a:lnTo>
                  <a:pt x="38416195" y="37426249"/>
                </a:lnTo>
                <a:lnTo>
                  <a:pt x="38416195" y="144780"/>
                </a:lnTo>
                <a:close/>
                <a:moveTo>
                  <a:pt x="144780" y="37426249"/>
                </a:moveTo>
                <a:lnTo>
                  <a:pt x="38416195" y="37426249"/>
                </a:lnTo>
                <a:lnTo>
                  <a:pt x="38416195" y="37571031"/>
                </a:lnTo>
                <a:lnTo>
                  <a:pt x="144780" y="37571031"/>
                </a:lnTo>
                <a:lnTo>
                  <a:pt x="144780" y="37426249"/>
                </a:lnTo>
                <a:close/>
                <a:moveTo>
                  <a:pt x="38416195" y="0"/>
                </a:moveTo>
                <a:lnTo>
                  <a:pt x="38560973" y="0"/>
                </a:lnTo>
                <a:lnTo>
                  <a:pt x="38560973" y="144780"/>
                </a:lnTo>
                <a:lnTo>
                  <a:pt x="38416195" y="144780"/>
                </a:lnTo>
                <a:lnTo>
                  <a:pt x="38416195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38416195" y="0"/>
                </a:lnTo>
                <a:lnTo>
                  <a:pt x="38416195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D0D12"/>
          </a:solidFill>
        </p:spPr>
      </p:sp>
      <p:sp>
        <p:nvSpPr>
          <p:cNvPr id="6" name="Freeform 6"/>
          <p:cNvSpPr/>
          <p:nvPr/>
        </p:nvSpPr>
        <p:spPr>
          <a:xfrm>
            <a:off x="6571774" y="2949188"/>
            <a:ext cx="5144453" cy="5011886"/>
          </a:xfrm>
          <a:custGeom>
            <a:avLst/>
            <a:gdLst/>
            <a:ahLst/>
            <a:cxnLst/>
            <a:rect l="l" t="t" r="r" b="b"/>
            <a:pathLst>
              <a:path w="38416194" h="37426251">
                <a:moveTo>
                  <a:pt x="0" y="0"/>
                </a:moveTo>
                <a:lnTo>
                  <a:pt x="38416194" y="0"/>
                </a:lnTo>
                <a:lnTo>
                  <a:pt x="38416194" y="37426251"/>
                </a:lnTo>
                <a:lnTo>
                  <a:pt x="0" y="3742625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</p:sp>
      <p:sp>
        <p:nvSpPr>
          <p:cNvPr id="7" name="Freeform 7"/>
          <p:cNvSpPr/>
          <p:nvPr/>
        </p:nvSpPr>
        <p:spPr>
          <a:xfrm>
            <a:off x="6562080" y="2939494"/>
            <a:ext cx="5163841" cy="5031274"/>
          </a:xfrm>
          <a:custGeom>
            <a:avLst/>
            <a:gdLst/>
            <a:ahLst/>
            <a:cxnLst/>
            <a:rect l="l" t="t" r="r" b="b"/>
            <a:pathLst>
              <a:path w="38560973" h="37571031">
                <a:moveTo>
                  <a:pt x="38416195" y="37426249"/>
                </a:moveTo>
                <a:lnTo>
                  <a:pt x="38560973" y="37426249"/>
                </a:lnTo>
                <a:lnTo>
                  <a:pt x="38560973" y="37571031"/>
                </a:lnTo>
                <a:lnTo>
                  <a:pt x="38416195" y="37571031"/>
                </a:lnTo>
                <a:lnTo>
                  <a:pt x="38416195" y="37426249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37426249"/>
                </a:lnTo>
                <a:lnTo>
                  <a:pt x="0" y="37426249"/>
                </a:lnTo>
                <a:lnTo>
                  <a:pt x="0" y="144780"/>
                </a:lnTo>
                <a:close/>
                <a:moveTo>
                  <a:pt x="0" y="37426249"/>
                </a:moveTo>
                <a:lnTo>
                  <a:pt x="144780" y="37426249"/>
                </a:lnTo>
                <a:lnTo>
                  <a:pt x="144780" y="37571031"/>
                </a:lnTo>
                <a:lnTo>
                  <a:pt x="0" y="37571031"/>
                </a:lnTo>
                <a:lnTo>
                  <a:pt x="0" y="37426249"/>
                </a:lnTo>
                <a:close/>
                <a:moveTo>
                  <a:pt x="38416195" y="144780"/>
                </a:moveTo>
                <a:lnTo>
                  <a:pt x="38560973" y="144780"/>
                </a:lnTo>
                <a:lnTo>
                  <a:pt x="38560973" y="37426249"/>
                </a:lnTo>
                <a:lnTo>
                  <a:pt x="38416195" y="37426249"/>
                </a:lnTo>
                <a:lnTo>
                  <a:pt x="38416195" y="144780"/>
                </a:lnTo>
                <a:close/>
                <a:moveTo>
                  <a:pt x="144780" y="37426249"/>
                </a:moveTo>
                <a:lnTo>
                  <a:pt x="38416195" y="37426249"/>
                </a:lnTo>
                <a:lnTo>
                  <a:pt x="38416195" y="37571031"/>
                </a:lnTo>
                <a:lnTo>
                  <a:pt x="144780" y="37571031"/>
                </a:lnTo>
                <a:lnTo>
                  <a:pt x="144780" y="37426249"/>
                </a:lnTo>
                <a:close/>
                <a:moveTo>
                  <a:pt x="38416195" y="0"/>
                </a:moveTo>
                <a:lnTo>
                  <a:pt x="38560973" y="0"/>
                </a:lnTo>
                <a:lnTo>
                  <a:pt x="38560973" y="144780"/>
                </a:lnTo>
                <a:lnTo>
                  <a:pt x="38416195" y="144780"/>
                </a:lnTo>
                <a:lnTo>
                  <a:pt x="38416195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38416195" y="0"/>
                </a:lnTo>
                <a:lnTo>
                  <a:pt x="38416195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D0D12"/>
          </a:solidFill>
        </p:spPr>
      </p:sp>
      <p:sp>
        <p:nvSpPr>
          <p:cNvPr id="9" name="Freeform 9"/>
          <p:cNvSpPr/>
          <p:nvPr/>
        </p:nvSpPr>
        <p:spPr>
          <a:xfrm>
            <a:off x="12105153" y="2949188"/>
            <a:ext cx="5144453" cy="5011886"/>
          </a:xfrm>
          <a:custGeom>
            <a:avLst/>
            <a:gdLst/>
            <a:ahLst/>
            <a:cxnLst/>
            <a:rect l="l" t="t" r="r" b="b"/>
            <a:pathLst>
              <a:path w="38416194" h="37426251">
                <a:moveTo>
                  <a:pt x="0" y="0"/>
                </a:moveTo>
                <a:lnTo>
                  <a:pt x="38416194" y="0"/>
                </a:lnTo>
                <a:lnTo>
                  <a:pt x="38416194" y="37426251"/>
                </a:lnTo>
                <a:lnTo>
                  <a:pt x="0" y="3742625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</p:sp>
      <p:sp>
        <p:nvSpPr>
          <p:cNvPr id="10" name="Freeform 10"/>
          <p:cNvSpPr/>
          <p:nvPr/>
        </p:nvSpPr>
        <p:spPr>
          <a:xfrm>
            <a:off x="12095459" y="2939494"/>
            <a:ext cx="5163841" cy="5031274"/>
          </a:xfrm>
          <a:custGeom>
            <a:avLst/>
            <a:gdLst/>
            <a:ahLst/>
            <a:cxnLst/>
            <a:rect l="l" t="t" r="r" b="b"/>
            <a:pathLst>
              <a:path w="38560973" h="37571031">
                <a:moveTo>
                  <a:pt x="38416195" y="37426249"/>
                </a:moveTo>
                <a:lnTo>
                  <a:pt x="38560973" y="37426249"/>
                </a:lnTo>
                <a:lnTo>
                  <a:pt x="38560973" y="37571031"/>
                </a:lnTo>
                <a:lnTo>
                  <a:pt x="38416195" y="37571031"/>
                </a:lnTo>
                <a:lnTo>
                  <a:pt x="38416195" y="37426249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37426249"/>
                </a:lnTo>
                <a:lnTo>
                  <a:pt x="0" y="37426249"/>
                </a:lnTo>
                <a:lnTo>
                  <a:pt x="0" y="144780"/>
                </a:lnTo>
                <a:close/>
                <a:moveTo>
                  <a:pt x="0" y="37426249"/>
                </a:moveTo>
                <a:lnTo>
                  <a:pt x="144780" y="37426249"/>
                </a:lnTo>
                <a:lnTo>
                  <a:pt x="144780" y="37571031"/>
                </a:lnTo>
                <a:lnTo>
                  <a:pt x="0" y="37571031"/>
                </a:lnTo>
                <a:lnTo>
                  <a:pt x="0" y="37426249"/>
                </a:lnTo>
                <a:close/>
                <a:moveTo>
                  <a:pt x="38416195" y="144780"/>
                </a:moveTo>
                <a:lnTo>
                  <a:pt x="38560973" y="144780"/>
                </a:lnTo>
                <a:lnTo>
                  <a:pt x="38560973" y="37426249"/>
                </a:lnTo>
                <a:lnTo>
                  <a:pt x="38416195" y="37426249"/>
                </a:lnTo>
                <a:lnTo>
                  <a:pt x="38416195" y="144780"/>
                </a:lnTo>
                <a:close/>
                <a:moveTo>
                  <a:pt x="144780" y="37426249"/>
                </a:moveTo>
                <a:lnTo>
                  <a:pt x="38416195" y="37426249"/>
                </a:lnTo>
                <a:lnTo>
                  <a:pt x="38416195" y="37571031"/>
                </a:lnTo>
                <a:lnTo>
                  <a:pt x="144780" y="37571031"/>
                </a:lnTo>
                <a:lnTo>
                  <a:pt x="144780" y="37426249"/>
                </a:lnTo>
                <a:close/>
                <a:moveTo>
                  <a:pt x="38416195" y="0"/>
                </a:moveTo>
                <a:lnTo>
                  <a:pt x="38560973" y="0"/>
                </a:lnTo>
                <a:lnTo>
                  <a:pt x="38560973" y="144780"/>
                </a:lnTo>
                <a:lnTo>
                  <a:pt x="38416195" y="144780"/>
                </a:lnTo>
                <a:lnTo>
                  <a:pt x="38416195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38416195" y="0"/>
                </a:lnTo>
                <a:lnTo>
                  <a:pt x="38416195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D0D12"/>
          </a:solidFill>
        </p:spPr>
      </p:sp>
      <p:grpSp>
        <p:nvGrpSpPr>
          <p:cNvPr id="11" name="Group 11"/>
          <p:cNvGrpSpPr/>
          <p:nvPr/>
        </p:nvGrpSpPr>
        <p:grpSpPr>
          <a:xfrm>
            <a:off x="1314200" y="3279024"/>
            <a:ext cx="4590655" cy="3086100"/>
            <a:chOff x="0" y="0"/>
            <a:chExt cx="120906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48672" y="3233357"/>
            <a:ext cx="4590655" cy="3086100"/>
            <a:chOff x="0" y="0"/>
            <a:chExt cx="1209061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83145" y="3233357"/>
            <a:ext cx="4590655" cy="3086100"/>
            <a:chOff x="0" y="0"/>
            <a:chExt cx="1209061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9061" cy="812800"/>
            </a:xfrm>
            <a:custGeom>
              <a:avLst/>
              <a:gdLst/>
              <a:ahLst/>
              <a:cxnLst/>
              <a:rect l="l" t="t" r="r" b="b"/>
              <a:pathLst>
                <a:path w="1209061" h="812800">
                  <a:moveTo>
                    <a:pt x="0" y="0"/>
                  </a:moveTo>
                  <a:lnTo>
                    <a:pt x="1209061" y="0"/>
                  </a:lnTo>
                  <a:lnTo>
                    <a:pt x="1209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8736" y="3707103"/>
            <a:ext cx="1759475" cy="213860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92735" y="3836180"/>
            <a:ext cx="3824873" cy="197178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22950" y="3787825"/>
            <a:ext cx="3375340" cy="206849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63701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HTML/CSS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30182" y="1028700"/>
            <a:ext cx="144276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뚠뚠이"/>
              </a:rPr>
              <a:t>사용 언어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7039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Java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03772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lab 돋움 미디움"/>
              </a:rPr>
              <a:t>Java Script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8" name="TextBox 8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메인 화면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화면</a:t>
              </a:r>
              <a:r>
                <a:rPr lang="en-US" sz="6999" dirty="0">
                  <a:solidFill>
                    <a:srgbClr val="0D0D12"/>
                  </a:solidFill>
                  <a:ea typeface="뚠뚠이"/>
                </a:rPr>
                <a:t> /</a:t>
              </a: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 기능 </a:t>
              </a:r>
              <a:r>
                <a:rPr lang="en-US" sz="6999" dirty="0" err="1">
                  <a:solidFill>
                    <a:srgbClr val="0D0D12"/>
                  </a:solidFill>
                  <a:ea typeface="뚠뚠이"/>
                </a:rPr>
                <a:t>설계</a:t>
              </a:r>
              <a:endParaRPr lang="en-US" sz="6999" dirty="0">
                <a:solidFill>
                  <a:srgbClr val="0D0D12"/>
                </a:solidFill>
                <a:ea typeface="뚠뚠이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02610" y="3318108"/>
            <a:ext cx="6192244" cy="236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공고 제목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클릭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시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공고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페이지로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이동</a:t>
            </a:r>
            <a:endParaRPr lang="en-US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로고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클릭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시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메인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페이지로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이동함</a:t>
            </a:r>
            <a:endParaRPr lang="en-US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회원가입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/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로그인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클릭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시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회원가입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또는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로그인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페이지로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이동함</a:t>
            </a:r>
            <a:endParaRPr lang="en-US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검색어 입력 후 검색 클릭 시 검색 페이지로 이동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공고 목록을 볼 수 있음</a:t>
            </a:r>
            <a:endParaRPr lang="en-US" sz="2200" dirty="0">
              <a:solidFill>
                <a:srgbClr val="000000"/>
              </a:solidFill>
              <a:ea typeface="Tlab 돋움 미디움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D83BA4-38D9-2753-BAC4-D9B864B9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8" y="2227260"/>
            <a:ext cx="8625670" cy="58324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02610" y="933450"/>
            <a:ext cx="6580440" cy="2034713"/>
            <a:chOff x="0" y="0"/>
            <a:chExt cx="8773920" cy="27129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61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 dirty="0" err="1">
                  <a:solidFill>
                    <a:srgbClr val="000000"/>
                  </a:solidFill>
                  <a:ea typeface="Tlab 돋움 미디움"/>
                </a:rPr>
                <a:t>공고</a:t>
              </a:r>
              <a:r>
                <a:rPr lang="en-US" sz="2900" dirty="0">
                  <a:solidFill>
                    <a:srgbClr val="000000"/>
                  </a:solidFill>
                  <a:ea typeface="Tlab 돋움 미디움"/>
                </a:rPr>
                <a:t> </a:t>
              </a:r>
              <a:r>
                <a:rPr lang="ko-KR" altLang="en-US" sz="2900" dirty="0">
                  <a:solidFill>
                    <a:srgbClr val="000000"/>
                  </a:solidFill>
                  <a:ea typeface="Tlab 돋움 미디움"/>
                </a:rPr>
                <a:t>페이지</a:t>
              </a:r>
              <a:endParaRPr lang="en-US" sz="2900" dirty="0">
                <a:solidFill>
                  <a:srgbClr val="000000"/>
                </a:solidFill>
                <a:ea typeface="Tlab 돋움 미디움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화면</a:t>
              </a:r>
              <a:r>
                <a:rPr lang="en-US" altLang="ko-KR" sz="6999" dirty="0">
                  <a:solidFill>
                    <a:srgbClr val="0D0D12"/>
                  </a:solidFill>
                  <a:ea typeface="뚠뚠이"/>
                </a:rPr>
                <a:t> /</a:t>
              </a: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 기능 </a:t>
              </a:r>
              <a:r>
                <a:rPr lang="en-US" altLang="ko-KR" sz="6999" dirty="0" err="1">
                  <a:solidFill>
                    <a:srgbClr val="0D0D12"/>
                  </a:solidFill>
                  <a:ea typeface="뚠뚠이"/>
                </a:rPr>
                <a:t>설계</a:t>
              </a:r>
              <a:endParaRPr lang="en-US" altLang="ko-KR" sz="6999" dirty="0">
                <a:solidFill>
                  <a:srgbClr val="0D0D12"/>
                </a:solidFill>
                <a:ea typeface="뚠뚠이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116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해당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공고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를 작성한 기업 정보 확인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공고 상세 내용 확인 가능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지원하기 클릭 시 이력서 선택 후 지원 가능</a:t>
            </a:r>
            <a:endParaRPr lang="en-US" sz="2200" dirty="0">
              <a:solidFill>
                <a:srgbClr val="000000"/>
              </a:solidFill>
              <a:ea typeface="Tlab 돋움 미디움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5BD74B-8E74-FA46-3CB0-5E42C4F2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95922"/>
            <a:ext cx="7086600" cy="90951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로그인 화면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화면</a:t>
              </a:r>
              <a:r>
                <a:rPr lang="en-US" altLang="ko-KR" sz="6999" dirty="0">
                  <a:solidFill>
                    <a:srgbClr val="0D0D12"/>
                  </a:solidFill>
                  <a:ea typeface="뚠뚠이"/>
                </a:rPr>
                <a:t> /</a:t>
              </a: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 기능 </a:t>
              </a:r>
              <a:r>
                <a:rPr lang="en-US" altLang="ko-KR" sz="6999" dirty="0" err="1">
                  <a:solidFill>
                    <a:srgbClr val="0D0D12"/>
                  </a:solidFill>
                  <a:ea typeface="뚠뚠이"/>
                </a:rPr>
                <a:t>설계</a:t>
              </a:r>
              <a:endParaRPr lang="en-US" altLang="ko-KR" sz="6999" dirty="0">
                <a:solidFill>
                  <a:srgbClr val="0D0D12"/>
                </a:solidFill>
                <a:ea typeface="뚠뚠이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156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회원 종류 선택 후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아이디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,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비밀번호를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입력하면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로그인을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할 수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있음</a:t>
            </a:r>
            <a:endParaRPr lang="en-US" sz="2200" dirty="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Tlab 돋움 미디움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Tlab 돋움 미디움"/>
                <a:ea typeface="Tlab 돋움 미디움"/>
              </a:rPr>
              <a:t>정보 확인</a:t>
            </a:r>
            <a:endParaRPr lang="en-US" sz="2200" dirty="0">
              <a:solidFill>
                <a:srgbClr val="000000"/>
              </a:solidFill>
              <a:latin typeface="Tlab 돋움 미디움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D1179A-D4D5-5428-B3D0-99DCBFCA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61371"/>
            <a:ext cx="4734850" cy="54210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02610" y="933450"/>
            <a:ext cx="6580440" cy="2422758"/>
            <a:chOff x="0" y="0"/>
            <a:chExt cx="8773920" cy="3230344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3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ea typeface="Tlab 돋움 미디움"/>
                </a:rPr>
                <a:t>회원가입 화면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화면</a:t>
              </a:r>
              <a:r>
                <a:rPr lang="en-US" altLang="ko-KR" sz="6999" dirty="0">
                  <a:solidFill>
                    <a:srgbClr val="0D0D12"/>
                  </a:solidFill>
                  <a:ea typeface="뚠뚠이"/>
                </a:rPr>
                <a:t> /</a:t>
              </a: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 기능 </a:t>
              </a:r>
              <a:r>
                <a:rPr lang="en-US" altLang="ko-KR" sz="6999" dirty="0" err="1">
                  <a:solidFill>
                    <a:srgbClr val="0D0D12"/>
                  </a:solidFill>
                  <a:ea typeface="뚠뚠이"/>
                </a:rPr>
                <a:t>설계</a:t>
              </a:r>
              <a:endParaRPr lang="en-US" altLang="ko-KR" sz="6999" dirty="0">
                <a:solidFill>
                  <a:srgbClr val="0D0D12"/>
                </a:solidFill>
                <a:ea typeface="뚠뚠이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196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아이디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,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비밀번호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,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이름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,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전화번호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, </a:t>
            </a:r>
          </a:p>
          <a:p>
            <a:pPr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이메일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등을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입력하여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회원가입을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할 수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있음</a:t>
            </a:r>
            <a:endParaRPr lang="en-US" sz="2200" dirty="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3080"/>
              </a:lnSpc>
            </a:pPr>
            <a:endParaRPr lang="en-US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입력한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비밀번호를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체크함</a:t>
            </a:r>
            <a:endParaRPr lang="en-US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전화번호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,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이메일의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유효성을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체크함</a:t>
            </a:r>
            <a:endParaRPr lang="en-US" sz="2200" dirty="0">
              <a:solidFill>
                <a:srgbClr val="000000"/>
              </a:solidFill>
              <a:ea typeface="Tlab 돋움 미디움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152F5E-E632-3856-3781-84DB0111A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0" y="767418"/>
            <a:ext cx="4353533" cy="87070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B3BE62-F9E3-A953-CAB4-B1DA2EB18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464" y="662628"/>
            <a:ext cx="3620005" cy="88118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306487" cy="10287000"/>
            <a:chOff x="0" y="0"/>
            <a:chExt cx="69496183" cy="76818162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9351403" cy="76673381"/>
            </a:xfrm>
            <a:custGeom>
              <a:avLst/>
              <a:gdLst/>
              <a:ahLst/>
              <a:cxnLst/>
              <a:rect l="l" t="t" r="r" b="b"/>
              <a:pathLst>
                <a:path w="69351403" h="76673381">
                  <a:moveTo>
                    <a:pt x="0" y="0"/>
                  </a:moveTo>
                  <a:lnTo>
                    <a:pt x="69351403" y="0"/>
                  </a:lnTo>
                  <a:lnTo>
                    <a:pt x="69351403" y="76673381"/>
                  </a:lnTo>
                  <a:lnTo>
                    <a:pt x="0" y="76673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3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496180" cy="76818164"/>
            </a:xfrm>
            <a:custGeom>
              <a:avLst/>
              <a:gdLst/>
              <a:ahLst/>
              <a:cxnLst/>
              <a:rect l="l" t="t" r="r" b="b"/>
              <a:pathLst>
                <a:path w="69496180" h="76818164">
                  <a:moveTo>
                    <a:pt x="69351401" y="76673385"/>
                  </a:moveTo>
                  <a:lnTo>
                    <a:pt x="69496180" y="76673385"/>
                  </a:lnTo>
                  <a:lnTo>
                    <a:pt x="69496180" y="76818164"/>
                  </a:lnTo>
                  <a:lnTo>
                    <a:pt x="69351401" y="76818164"/>
                  </a:lnTo>
                  <a:lnTo>
                    <a:pt x="69351401" y="766733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6673385"/>
                  </a:lnTo>
                  <a:lnTo>
                    <a:pt x="0" y="76673385"/>
                  </a:lnTo>
                  <a:lnTo>
                    <a:pt x="0" y="144780"/>
                  </a:lnTo>
                  <a:close/>
                  <a:moveTo>
                    <a:pt x="0" y="76673385"/>
                  </a:moveTo>
                  <a:lnTo>
                    <a:pt x="144780" y="76673385"/>
                  </a:lnTo>
                  <a:lnTo>
                    <a:pt x="144780" y="76818164"/>
                  </a:lnTo>
                  <a:lnTo>
                    <a:pt x="0" y="76818164"/>
                  </a:lnTo>
                  <a:lnTo>
                    <a:pt x="0" y="76673385"/>
                  </a:lnTo>
                  <a:close/>
                  <a:moveTo>
                    <a:pt x="69351401" y="144780"/>
                  </a:moveTo>
                  <a:lnTo>
                    <a:pt x="69496180" y="144780"/>
                  </a:lnTo>
                  <a:lnTo>
                    <a:pt x="69496180" y="76673385"/>
                  </a:lnTo>
                  <a:lnTo>
                    <a:pt x="69351401" y="76673385"/>
                  </a:lnTo>
                  <a:lnTo>
                    <a:pt x="69351401" y="144780"/>
                  </a:lnTo>
                  <a:close/>
                  <a:moveTo>
                    <a:pt x="144780" y="76673385"/>
                  </a:moveTo>
                  <a:lnTo>
                    <a:pt x="69351401" y="76673385"/>
                  </a:lnTo>
                  <a:lnTo>
                    <a:pt x="69351401" y="76818164"/>
                  </a:lnTo>
                  <a:lnTo>
                    <a:pt x="144780" y="76818164"/>
                  </a:lnTo>
                  <a:lnTo>
                    <a:pt x="144780" y="76673385"/>
                  </a:lnTo>
                  <a:close/>
                  <a:moveTo>
                    <a:pt x="69351401" y="0"/>
                  </a:moveTo>
                  <a:lnTo>
                    <a:pt x="69496180" y="0"/>
                  </a:lnTo>
                  <a:lnTo>
                    <a:pt x="69496180" y="144780"/>
                  </a:lnTo>
                  <a:lnTo>
                    <a:pt x="69351401" y="144780"/>
                  </a:lnTo>
                  <a:lnTo>
                    <a:pt x="693514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9351401" y="0"/>
                  </a:lnTo>
                  <a:lnTo>
                    <a:pt x="693514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D0D1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02610" y="933450"/>
            <a:ext cx="6580440" cy="2034713"/>
            <a:chOff x="0" y="0"/>
            <a:chExt cx="8773920" cy="27129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051573"/>
              <a:ext cx="8773920" cy="661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 dirty="0" err="1">
                  <a:solidFill>
                    <a:srgbClr val="000000"/>
                  </a:solidFill>
                  <a:ea typeface="Tlab 돋움 미디움"/>
                </a:rPr>
                <a:t>기업</a:t>
              </a:r>
              <a:r>
                <a:rPr lang="en-US" sz="2900" dirty="0">
                  <a:solidFill>
                    <a:srgbClr val="000000"/>
                  </a:solidFill>
                  <a:ea typeface="Tlab 돋움 미디움"/>
                </a:rPr>
                <a:t> </a:t>
              </a:r>
              <a:r>
                <a:rPr lang="en-US" sz="2900" dirty="0" err="1">
                  <a:solidFill>
                    <a:srgbClr val="000000"/>
                  </a:solidFill>
                  <a:ea typeface="Tlab 돋움 미디움"/>
                </a:rPr>
                <a:t>페이지</a:t>
              </a:r>
              <a:r>
                <a:rPr lang="en-US" sz="2900" dirty="0">
                  <a:solidFill>
                    <a:srgbClr val="000000"/>
                  </a:solidFill>
                  <a:ea typeface="Tlab 돋움 미디움"/>
                </a:rPr>
                <a:t>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773920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99"/>
                </a:lnSpc>
                <a:spcBef>
                  <a:spcPct val="0"/>
                </a:spcBef>
              </a:pP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화면</a:t>
              </a:r>
              <a:r>
                <a:rPr lang="en-US" altLang="ko-KR" sz="6999" dirty="0">
                  <a:solidFill>
                    <a:srgbClr val="0D0D12"/>
                  </a:solidFill>
                  <a:ea typeface="뚠뚠이"/>
                </a:rPr>
                <a:t> /</a:t>
              </a:r>
              <a:r>
                <a:rPr lang="ko-KR" altLang="en-US" sz="6999" dirty="0">
                  <a:solidFill>
                    <a:srgbClr val="0D0D12"/>
                  </a:solidFill>
                  <a:ea typeface="뚠뚠이"/>
                </a:rPr>
                <a:t> 기능 </a:t>
              </a:r>
              <a:r>
                <a:rPr lang="en-US" altLang="ko-KR" sz="6999" dirty="0" err="1">
                  <a:solidFill>
                    <a:srgbClr val="0D0D12"/>
                  </a:solidFill>
                  <a:ea typeface="뚠뚠이"/>
                </a:rPr>
                <a:t>설계</a:t>
              </a:r>
              <a:endParaRPr lang="en-US" altLang="ko-KR" sz="6999" dirty="0">
                <a:solidFill>
                  <a:srgbClr val="0D0D12"/>
                </a:solidFill>
                <a:ea typeface="뚠뚠이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02610" y="3318108"/>
            <a:ext cx="6192244" cy="27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ea typeface="Tlab 돋움 미디움"/>
              </a:rPr>
              <a:t>기업</a:t>
            </a:r>
            <a:r>
              <a:rPr lang="en-US" sz="2200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공고 리스트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공고 제목 클릭 시 공고 상세내용 볼 수 있음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endParaRPr lang="en-US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지원자 관리에서 지원자의 이력서 확인 후 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237492" lvl="1" algn="just">
              <a:lnSpc>
                <a:spcPts val="3080"/>
              </a:lnSpc>
            </a:pP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    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합격</a:t>
            </a:r>
            <a:r>
              <a:rPr lang="en-US" altLang="ko-KR" sz="2200" dirty="0">
                <a:solidFill>
                  <a:srgbClr val="000000"/>
                </a:solidFill>
                <a:ea typeface="Tlab 돋움 미디움"/>
              </a:rPr>
              <a:t>/</a:t>
            </a: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불합격 선택 가능</a:t>
            </a:r>
            <a:endParaRPr lang="en-US" altLang="ko-KR" sz="2200" dirty="0">
              <a:solidFill>
                <a:srgbClr val="000000"/>
              </a:solidFill>
              <a:ea typeface="Tlab 돋움 미디움"/>
            </a:endParaRPr>
          </a:p>
          <a:p>
            <a:pPr marL="474984" lvl="1" indent="-237492" algn="just">
              <a:lnSpc>
                <a:spcPts val="3080"/>
              </a:lnSpc>
              <a:buFont typeface="Arial"/>
              <a:buChar char="•"/>
            </a:pPr>
            <a:r>
              <a:rPr lang="ko-KR" altLang="en-US" sz="2200" dirty="0">
                <a:solidFill>
                  <a:srgbClr val="000000"/>
                </a:solidFill>
                <a:ea typeface="Tlab 돋움 미디움"/>
              </a:rPr>
              <a:t>합격자 관리에서 합격한 지원자의 정보 목록 볼 수 있음</a:t>
            </a:r>
            <a:endParaRPr lang="en-US" sz="2200" dirty="0">
              <a:solidFill>
                <a:srgbClr val="000000"/>
              </a:solidFill>
              <a:ea typeface="Tlab 돋움 미디움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1D215F-3BB3-E62D-24A5-F2030BB9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43" y="70990"/>
            <a:ext cx="8534400" cy="40270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BC730C-117C-A77D-0FCD-856F7B3C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3" y="4802972"/>
            <a:ext cx="8534400" cy="22263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0CC523-22AE-A1E3-1B43-945F73A3A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43" y="7734300"/>
            <a:ext cx="8534400" cy="20750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329</Words>
  <Application>Microsoft Office PowerPoint</Application>
  <PresentationFormat>사용자 지정</PresentationFormat>
  <Paragraphs>83</Paragraphs>
  <Slides>20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Arial</vt:lpstr>
      <vt:lpstr>Calibri</vt:lpstr>
      <vt:lpstr>뚠뚠이</vt:lpstr>
      <vt:lpstr>Tlab 돋움 미디움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보라색 디지털리즘 기초 단순한 프레젠테이션</dc:title>
  <cp:lastModifiedBy>GGG</cp:lastModifiedBy>
  <cp:revision>20</cp:revision>
  <dcterms:created xsi:type="dcterms:W3CDTF">2006-08-16T00:00:00Z</dcterms:created>
  <dcterms:modified xsi:type="dcterms:W3CDTF">2025-01-21T06:03:46Z</dcterms:modified>
  <dc:identifier>DAFPfpZr6P0</dc:identifier>
</cp:coreProperties>
</file>